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 id="2147483660" r:id="rId3"/>
  </p:sldMasterIdLst>
  <p:notesMasterIdLst>
    <p:notesMasterId r:id="rId40"/>
  </p:notesMasterIdLst>
  <p:handoutMasterIdLst>
    <p:handoutMasterId r:id="rId41"/>
  </p:handoutMasterIdLst>
  <p:sldIdLst>
    <p:sldId id="410" r:id="rId4"/>
    <p:sldId id="381" r:id="rId5"/>
    <p:sldId id="412" r:id="rId6"/>
    <p:sldId id="411" r:id="rId7"/>
    <p:sldId id="379" r:id="rId8"/>
    <p:sldId id="388" r:id="rId9"/>
    <p:sldId id="390" r:id="rId10"/>
    <p:sldId id="391" r:id="rId11"/>
    <p:sldId id="382" r:id="rId12"/>
    <p:sldId id="386" r:id="rId13"/>
    <p:sldId id="384" r:id="rId14"/>
    <p:sldId id="385" r:id="rId15"/>
    <p:sldId id="387" r:id="rId16"/>
    <p:sldId id="389" r:id="rId17"/>
    <p:sldId id="392" r:id="rId18"/>
    <p:sldId id="393" r:id="rId19"/>
    <p:sldId id="394" r:id="rId20"/>
    <p:sldId id="395" r:id="rId21"/>
    <p:sldId id="396" r:id="rId22"/>
    <p:sldId id="397" r:id="rId23"/>
    <p:sldId id="398" r:id="rId24"/>
    <p:sldId id="401" r:id="rId25"/>
    <p:sldId id="402" r:id="rId26"/>
    <p:sldId id="369" r:id="rId27"/>
    <p:sldId id="372" r:id="rId28"/>
    <p:sldId id="362" r:id="rId29"/>
    <p:sldId id="408" r:id="rId30"/>
    <p:sldId id="363" r:id="rId31"/>
    <p:sldId id="365" r:id="rId32"/>
    <p:sldId id="403" r:id="rId33"/>
    <p:sldId id="404" r:id="rId34"/>
    <p:sldId id="405" r:id="rId35"/>
    <p:sldId id="413" r:id="rId36"/>
    <p:sldId id="406" r:id="rId37"/>
    <p:sldId id="370" r:id="rId38"/>
    <p:sldId id="374"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1744"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345" tIns="46355" rIns="93345" bIns="46355" numCol="1" anchor="t" anchorCtr="0" compatLnSpc="1">
            <a:prstTxWarp prst="textNoShape">
              <a:avLst/>
            </a:prstTxWarp>
          </a:bodyPr>
          <a:lstStyle>
            <a:lvl1pPr eaLnBrk="0" fontAlgn="base" hangingPunct="0">
              <a:spcBef>
                <a:spcPct val="0"/>
              </a:spcBef>
              <a:spcAft>
                <a:spcPct val="0"/>
              </a:spcAft>
              <a:defRPr sz="1200">
                <a:latin typeface="Arial" panose="020B0604020202020204" pitchFamily="34" charset="0"/>
              </a:defRPr>
            </a:lvl1pPr>
          </a:lstStyle>
          <a:p>
            <a:endParaRPr lang="en-US" altLang="en-US" dirty="0"/>
          </a:p>
        </p:txBody>
      </p:sp>
      <p:sp>
        <p:nvSpPr>
          <p:cNvPr id="4098" name="Rectangle 3"/>
          <p:cNvSpPr>
            <a:spLocks noGrp="1" noChangeArrowheads="1"/>
          </p:cNvSpPr>
          <p:nvPr>
            <p:ph type="dt" sz="quarter" idx="1"/>
          </p:nvPr>
        </p:nvSpPr>
        <p:spPr bwMode="auto">
          <a:xfrm>
            <a:off x="3978275" y="0"/>
            <a:ext cx="304323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345" tIns="46355" rIns="93345" bIns="46355" numCol="1" anchor="t" anchorCtr="0" compatLnSpc="1">
            <a:prstTxWarp prst="textNoShape">
              <a:avLst/>
            </a:prstTxWarp>
          </a:bodyPr>
          <a:lstStyle>
            <a:lvl1pPr algn="r" eaLnBrk="0" fontAlgn="base" hangingPunct="0">
              <a:spcBef>
                <a:spcPct val="0"/>
              </a:spcBef>
              <a:spcAft>
                <a:spcPct val="0"/>
              </a:spcAft>
              <a:defRPr sz="1200">
                <a:latin typeface="Arial" panose="020B0604020202020204" pitchFamily="34" charset="0"/>
              </a:defRPr>
            </a:lvl1pPr>
          </a:lstStyle>
          <a:p>
            <a:endParaRPr lang="en-US" altLang="en-US" dirty="0"/>
          </a:p>
        </p:txBody>
      </p:sp>
      <p:sp>
        <p:nvSpPr>
          <p:cNvPr id="4099" name="Rectangle 4"/>
          <p:cNvSpPr>
            <a:spLocks noGrp="1" noChangeArrowheads="1"/>
          </p:cNvSpPr>
          <p:nvPr>
            <p:ph type="ftr" sz="quarter" idx="2"/>
          </p:nvPr>
        </p:nvSpPr>
        <p:spPr bwMode="auto">
          <a:xfrm>
            <a:off x="0" y="8842375"/>
            <a:ext cx="304323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345" tIns="46355" rIns="93345" bIns="46355" numCol="1" anchor="b" anchorCtr="0" compatLnSpc="1">
            <a:prstTxWarp prst="textNoShape">
              <a:avLst/>
            </a:prstTxWarp>
          </a:bodyPr>
          <a:lstStyle>
            <a:lvl1pPr eaLnBrk="0" fontAlgn="base" hangingPunct="0">
              <a:spcBef>
                <a:spcPct val="0"/>
              </a:spcBef>
              <a:spcAft>
                <a:spcPct val="0"/>
              </a:spcAft>
              <a:defRPr sz="1200">
                <a:latin typeface="Arial" panose="020B0604020202020204" pitchFamily="34" charset="0"/>
              </a:defRPr>
            </a:lvl1pPr>
          </a:lstStyle>
          <a:p>
            <a:endParaRPr lang="en-US" altLang="en-US" dirty="0"/>
          </a:p>
        </p:txBody>
      </p:sp>
      <p:sp>
        <p:nvSpPr>
          <p:cNvPr id="4100" name="Rectangle 5"/>
          <p:cNvSpPr>
            <a:spLocks noGrp="1" noChangeArrowheads="1"/>
          </p:cNvSpPr>
          <p:nvPr>
            <p:ph type="sldNum" sz="quarter" idx="3"/>
          </p:nvPr>
        </p:nvSpPr>
        <p:spPr bwMode="auto">
          <a:xfrm>
            <a:off x="3978275" y="8842375"/>
            <a:ext cx="304323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345" tIns="46355" rIns="93345" bIns="46355" numCol="1" anchor="b" anchorCtr="0" compatLnSpc="1">
            <a:prstTxWarp prst="textNoShape">
              <a:avLst/>
            </a:prstTxWarp>
          </a:bodyPr>
          <a:lstStyle>
            <a:lvl1pPr algn="r" eaLnBrk="0" fontAlgn="base" hangingPunct="0">
              <a:spcBef>
                <a:spcPct val="0"/>
              </a:spcBef>
              <a:spcAft>
                <a:spcPct val="0"/>
              </a:spcAft>
              <a:defRPr sz="1200">
                <a:latin typeface="Arial" panose="020B0604020202020204" pitchFamily="34" charset="0"/>
              </a:defRPr>
            </a:lvl1pPr>
          </a:lstStyle>
          <a:p>
            <a:fld id="{57754860-5276-4A91-8CAE-62D6744A30B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F094758F-B3D7-4348-BAE1-01A3CF96B6A2}" type="datetimeFigureOut">
              <a:rPr lang="en-US" smtClean="0"/>
              <a:t>5/4/23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38F6FC2-C13C-4855-AA5C-E6D7A8DCC0DE}" type="slidenum">
              <a:rPr lang="en-US" smtClean="0"/>
              <a:t>‹#›</a:t>
            </a:fld>
            <a:endParaRPr lang="en-US" dirty="0"/>
          </a:p>
        </p:txBody>
      </p:sp>
    </p:spTree>
    <p:extLst>
      <p:ext uri="{BB962C8B-B14F-4D97-AF65-F5344CB8AC3E}">
        <p14:creationId xmlns:p14="http://schemas.microsoft.com/office/powerpoint/2010/main" val="265764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53C12EEF-B6A2-4208-93CC-02A91036570C}" type="slidenum">
              <a:rPr lang="en-US" altLang="en-US"/>
              <a:pPr/>
              <a:t>‹#›</a:t>
            </a:fld>
            <a:endParaRPr lang="en-US" altLang="en-US" dirty="0"/>
          </a:p>
        </p:txBody>
      </p:sp>
    </p:spTree>
    <p:extLst>
      <p:ext uri="{BB962C8B-B14F-4D97-AF65-F5344CB8AC3E}">
        <p14:creationId xmlns:p14="http://schemas.microsoft.com/office/powerpoint/2010/main" val="94558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C8F3771-FA72-402B-A1A8-2DA5B45A827A}" type="slidenum">
              <a:rPr lang="en-US" altLang="en-US"/>
              <a:pPr/>
              <a:t>‹#›</a:t>
            </a:fld>
            <a:endParaRPr lang="en-US" altLang="en-US" dirty="0"/>
          </a:p>
        </p:txBody>
      </p:sp>
    </p:spTree>
    <p:extLst>
      <p:ext uri="{BB962C8B-B14F-4D97-AF65-F5344CB8AC3E}">
        <p14:creationId xmlns:p14="http://schemas.microsoft.com/office/powerpoint/2010/main" val="182410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66788"/>
            <a:ext cx="2057400" cy="5245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66788"/>
            <a:ext cx="6019800" cy="5245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73F28F7-8AA4-481B-A380-1F665D139AEA}" type="slidenum">
              <a:rPr lang="en-US" altLang="en-US"/>
              <a:pPr/>
              <a:t>‹#›</a:t>
            </a:fld>
            <a:endParaRPr lang="en-US" altLang="en-US" dirty="0"/>
          </a:p>
        </p:txBody>
      </p:sp>
    </p:spTree>
    <p:extLst>
      <p:ext uri="{BB962C8B-B14F-4D97-AF65-F5344CB8AC3E}">
        <p14:creationId xmlns:p14="http://schemas.microsoft.com/office/powerpoint/2010/main" val="130064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66788"/>
            <a:ext cx="8229600" cy="808037"/>
          </a:xfrm>
        </p:spPr>
        <p:txBody>
          <a:bodyPr/>
          <a:lstStyle/>
          <a:p>
            <a:r>
              <a:rPr lang="en-US"/>
              <a:t>Click to edit Master title style</a:t>
            </a:r>
          </a:p>
        </p:txBody>
      </p:sp>
      <p:sp>
        <p:nvSpPr>
          <p:cNvPr id="3" name="Slide Number Placeholder 2"/>
          <p:cNvSpPr>
            <a:spLocks noGrp="1"/>
          </p:cNvSpPr>
          <p:nvPr>
            <p:ph type="sldNum" sz="quarter" idx="10"/>
          </p:nvPr>
        </p:nvSpPr>
        <p:spPr>
          <a:xfrm>
            <a:off x="6553200" y="6316663"/>
            <a:ext cx="2133600" cy="476250"/>
          </a:xfrm>
        </p:spPr>
        <p:txBody>
          <a:bodyPr/>
          <a:lstStyle>
            <a:lvl1pPr>
              <a:defRPr/>
            </a:lvl1pPr>
          </a:lstStyle>
          <a:p>
            <a:fld id="{EDF8B8D7-C04C-452D-84C3-AC9B4233D392}" type="slidenum">
              <a:rPr lang="en-US" altLang="en-US"/>
              <a:pPr/>
              <a:t>‹#›</a:t>
            </a:fld>
            <a:endParaRPr lang="en-US" altLang="en-US" dirty="0"/>
          </a:p>
        </p:txBody>
      </p:sp>
    </p:spTree>
    <p:extLst>
      <p:ext uri="{BB962C8B-B14F-4D97-AF65-F5344CB8AC3E}">
        <p14:creationId xmlns:p14="http://schemas.microsoft.com/office/powerpoint/2010/main" val="271353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BB51AE0-AC3E-47A7-B467-1BA66E986767}" type="slidenum">
              <a:rPr lang="en-US" altLang="en-US"/>
              <a:pPr/>
              <a:t>‹#›</a:t>
            </a:fld>
            <a:endParaRPr lang="en-US" altLang="en-US" dirty="0"/>
          </a:p>
        </p:txBody>
      </p:sp>
    </p:spTree>
    <p:extLst>
      <p:ext uri="{BB962C8B-B14F-4D97-AF65-F5344CB8AC3E}">
        <p14:creationId xmlns:p14="http://schemas.microsoft.com/office/powerpoint/2010/main" val="220628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1B30D38-AA3E-42BE-AFE1-9CFB9BDC9D36}" type="slidenum">
              <a:rPr lang="en-US" altLang="en-US"/>
              <a:pPr/>
              <a:t>‹#›</a:t>
            </a:fld>
            <a:endParaRPr lang="en-US" altLang="en-US" dirty="0"/>
          </a:p>
        </p:txBody>
      </p:sp>
    </p:spTree>
    <p:extLst>
      <p:ext uri="{BB962C8B-B14F-4D97-AF65-F5344CB8AC3E}">
        <p14:creationId xmlns:p14="http://schemas.microsoft.com/office/powerpoint/2010/main" val="132027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871E407-F47C-4909-9852-755642987A46}" type="slidenum">
              <a:rPr lang="en-US" altLang="en-US"/>
              <a:pPr/>
              <a:t>‹#›</a:t>
            </a:fld>
            <a:endParaRPr lang="en-US" altLang="en-US" dirty="0"/>
          </a:p>
        </p:txBody>
      </p:sp>
    </p:spTree>
    <p:extLst>
      <p:ext uri="{BB962C8B-B14F-4D97-AF65-F5344CB8AC3E}">
        <p14:creationId xmlns:p14="http://schemas.microsoft.com/office/powerpoint/2010/main" val="4058489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E98FAAB-1DD9-45EF-9492-E119110F70C3}" type="slidenum">
              <a:rPr lang="en-US" altLang="en-US"/>
              <a:pPr/>
              <a:t>‹#›</a:t>
            </a:fld>
            <a:endParaRPr lang="en-US" altLang="en-US" dirty="0"/>
          </a:p>
        </p:txBody>
      </p:sp>
    </p:spTree>
    <p:extLst>
      <p:ext uri="{BB962C8B-B14F-4D97-AF65-F5344CB8AC3E}">
        <p14:creationId xmlns:p14="http://schemas.microsoft.com/office/powerpoint/2010/main" val="56060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3E0F4494-828F-4123-937D-588C9D652AE9}" type="slidenum">
              <a:rPr lang="en-US" altLang="en-US"/>
              <a:pPr/>
              <a:t>‹#›</a:t>
            </a:fld>
            <a:endParaRPr lang="en-US" altLang="en-US" dirty="0"/>
          </a:p>
        </p:txBody>
      </p:sp>
    </p:spTree>
    <p:extLst>
      <p:ext uri="{BB962C8B-B14F-4D97-AF65-F5344CB8AC3E}">
        <p14:creationId xmlns:p14="http://schemas.microsoft.com/office/powerpoint/2010/main" val="2696884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E39C24AD-901D-493E-ACEC-344C9666B7AF}" type="slidenum">
              <a:rPr lang="en-US" altLang="en-US"/>
              <a:pPr/>
              <a:t>‹#›</a:t>
            </a:fld>
            <a:endParaRPr lang="en-US" altLang="en-US" dirty="0"/>
          </a:p>
        </p:txBody>
      </p:sp>
    </p:spTree>
    <p:extLst>
      <p:ext uri="{BB962C8B-B14F-4D97-AF65-F5344CB8AC3E}">
        <p14:creationId xmlns:p14="http://schemas.microsoft.com/office/powerpoint/2010/main" val="44886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297BDC9-3F27-4208-B7AB-4A9CBBF05C9F}" type="slidenum">
              <a:rPr lang="en-US" altLang="en-US"/>
              <a:pPr/>
              <a:t>‹#›</a:t>
            </a:fld>
            <a:endParaRPr lang="en-US" altLang="en-US" dirty="0"/>
          </a:p>
        </p:txBody>
      </p:sp>
    </p:spTree>
    <p:extLst>
      <p:ext uri="{BB962C8B-B14F-4D97-AF65-F5344CB8AC3E}">
        <p14:creationId xmlns:p14="http://schemas.microsoft.com/office/powerpoint/2010/main" val="115104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B1EB396-A6B2-4B80-84DA-DD098F88C46B}" type="slidenum">
              <a:rPr lang="en-US" altLang="en-US"/>
              <a:pPr/>
              <a:t>‹#›</a:t>
            </a:fld>
            <a:endParaRPr lang="en-US" altLang="en-US" dirty="0"/>
          </a:p>
        </p:txBody>
      </p:sp>
    </p:spTree>
    <p:extLst>
      <p:ext uri="{BB962C8B-B14F-4D97-AF65-F5344CB8AC3E}">
        <p14:creationId xmlns:p14="http://schemas.microsoft.com/office/powerpoint/2010/main" val="1893472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9B7893C-4E7B-43FD-B68F-2812C9E21693}" type="slidenum">
              <a:rPr lang="en-US" altLang="en-US"/>
              <a:pPr/>
              <a:t>‹#›</a:t>
            </a:fld>
            <a:endParaRPr lang="en-US" altLang="en-US" dirty="0"/>
          </a:p>
        </p:txBody>
      </p:sp>
    </p:spTree>
    <p:extLst>
      <p:ext uri="{BB962C8B-B14F-4D97-AF65-F5344CB8AC3E}">
        <p14:creationId xmlns:p14="http://schemas.microsoft.com/office/powerpoint/2010/main" val="349629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6F766297-A1B7-40F8-9567-919E1423F991}" type="slidenum">
              <a:rPr lang="en-US" altLang="en-US"/>
              <a:pPr/>
              <a:t>‹#›</a:t>
            </a:fld>
            <a:endParaRPr lang="en-US" altLang="en-US" dirty="0"/>
          </a:p>
        </p:txBody>
      </p:sp>
    </p:spTree>
    <p:extLst>
      <p:ext uri="{BB962C8B-B14F-4D97-AF65-F5344CB8AC3E}">
        <p14:creationId xmlns:p14="http://schemas.microsoft.com/office/powerpoint/2010/main" val="1584822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D243F1A-5CE4-4150-A741-3060D44FCBD4}" type="slidenum">
              <a:rPr lang="en-US" altLang="en-US"/>
              <a:pPr/>
              <a:t>‹#›</a:t>
            </a:fld>
            <a:endParaRPr lang="en-US" altLang="en-US" dirty="0"/>
          </a:p>
        </p:txBody>
      </p:sp>
    </p:spTree>
    <p:extLst>
      <p:ext uri="{BB962C8B-B14F-4D97-AF65-F5344CB8AC3E}">
        <p14:creationId xmlns:p14="http://schemas.microsoft.com/office/powerpoint/2010/main" val="350135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5BBCBF3-287D-468E-9DEC-589FF6EEC923}" type="slidenum">
              <a:rPr lang="en-US" altLang="en-US"/>
              <a:pPr/>
              <a:t>‹#›</a:t>
            </a:fld>
            <a:endParaRPr lang="en-US" altLang="en-US" dirty="0"/>
          </a:p>
        </p:txBody>
      </p:sp>
    </p:spTree>
    <p:extLst>
      <p:ext uri="{BB962C8B-B14F-4D97-AF65-F5344CB8AC3E}">
        <p14:creationId xmlns:p14="http://schemas.microsoft.com/office/powerpoint/2010/main" val="43349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22FA3E4-DC7C-4154-B54C-CE4C54B2FE1E}" type="slidenum">
              <a:rPr lang="en-US" altLang="en-US"/>
              <a:pPr/>
              <a:t>‹#›</a:t>
            </a:fld>
            <a:endParaRPr lang="en-US" altLang="en-US" dirty="0"/>
          </a:p>
        </p:txBody>
      </p:sp>
    </p:spTree>
    <p:extLst>
      <p:ext uri="{BB962C8B-B14F-4D97-AF65-F5344CB8AC3E}">
        <p14:creationId xmlns:p14="http://schemas.microsoft.com/office/powerpoint/2010/main" val="320492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F8B56A9-9DB1-4D1C-9247-8A8963EEFDCA}" type="slidenum">
              <a:rPr lang="en-US" altLang="en-US"/>
              <a:pPr/>
              <a:t>‹#›</a:t>
            </a:fld>
            <a:endParaRPr lang="en-US" altLang="en-US" dirty="0"/>
          </a:p>
        </p:txBody>
      </p:sp>
    </p:spTree>
    <p:extLst>
      <p:ext uri="{BB962C8B-B14F-4D97-AF65-F5344CB8AC3E}">
        <p14:creationId xmlns:p14="http://schemas.microsoft.com/office/powerpoint/2010/main" val="2532660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CD82B07-7984-46BB-A40E-E8CEFCF95C42}" type="slidenum">
              <a:rPr lang="en-US" altLang="en-US"/>
              <a:pPr/>
              <a:t>‹#›</a:t>
            </a:fld>
            <a:endParaRPr lang="en-US" altLang="en-US" dirty="0"/>
          </a:p>
        </p:txBody>
      </p:sp>
    </p:spTree>
    <p:extLst>
      <p:ext uri="{BB962C8B-B14F-4D97-AF65-F5344CB8AC3E}">
        <p14:creationId xmlns:p14="http://schemas.microsoft.com/office/powerpoint/2010/main" val="2975918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E15616A-0ECC-427A-BEBF-4C17150668A5}" type="slidenum">
              <a:rPr lang="en-US" altLang="en-US"/>
              <a:pPr/>
              <a:t>‹#›</a:t>
            </a:fld>
            <a:endParaRPr lang="en-US" altLang="en-US" dirty="0"/>
          </a:p>
        </p:txBody>
      </p:sp>
    </p:spTree>
    <p:extLst>
      <p:ext uri="{BB962C8B-B14F-4D97-AF65-F5344CB8AC3E}">
        <p14:creationId xmlns:p14="http://schemas.microsoft.com/office/powerpoint/2010/main" val="3853224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A4C8C46-D7BD-4EA4-8D0F-3CA64AC2FD57}" type="slidenum">
              <a:rPr lang="en-US" altLang="en-US"/>
              <a:pPr/>
              <a:t>‹#›</a:t>
            </a:fld>
            <a:endParaRPr lang="en-US" altLang="en-US" dirty="0"/>
          </a:p>
        </p:txBody>
      </p:sp>
    </p:spTree>
    <p:extLst>
      <p:ext uri="{BB962C8B-B14F-4D97-AF65-F5344CB8AC3E}">
        <p14:creationId xmlns:p14="http://schemas.microsoft.com/office/powerpoint/2010/main" val="1591615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76C674DA-D9A4-404F-A915-EABB4A56BF16}" type="slidenum">
              <a:rPr lang="en-US" altLang="en-US"/>
              <a:pPr/>
              <a:t>‹#›</a:t>
            </a:fld>
            <a:endParaRPr lang="en-US" altLang="en-US" dirty="0"/>
          </a:p>
        </p:txBody>
      </p:sp>
    </p:spTree>
    <p:extLst>
      <p:ext uri="{BB962C8B-B14F-4D97-AF65-F5344CB8AC3E}">
        <p14:creationId xmlns:p14="http://schemas.microsoft.com/office/powerpoint/2010/main" val="371556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sz="quarter" idx="10"/>
          </p:nvPr>
        </p:nvSpPr>
        <p:spPr/>
        <p:txBody>
          <a:bodyPr/>
          <a:lstStyle>
            <a:lvl1pPr>
              <a:defRPr/>
            </a:lvl1pPr>
          </a:lstStyle>
          <a:p>
            <a:fld id="{F4653F0B-15C5-4521-81E0-5EAAF7ABE001}" type="slidenum">
              <a:rPr lang="en-US" altLang="en-US"/>
              <a:pPr/>
              <a:t>‹#›</a:t>
            </a:fld>
            <a:endParaRPr lang="en-US" altLang="en-US" dirty="0"/>
          </a:p>
        </p:txBody>
      </p:sp>
    </p:spTree>
    <p:extLst>
      <p:ext uri="{BB962C8B-B14F-4D97-AF65-F5344CB8AC3E}">
        <p14:creationId xmlns:p14="http://schemas.microsoft.com/office/powerpoint/2010/main" val="2261459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7B16222-413D-4A46-B8A2-99D82220554C}" type="slidenum">
              <a:rPr lang="en-US" altLang="en-US"/>
              <a:pPr/>
              <a:t>‹#›</a:t>
            </a:fld>
            <a:endParaRPr lang="en-US" altLang="en-US" dirty="0"/>
          </a:p>
        </p:txBody>
      </p:sp>
    </p:spTree>
    <p:extLst>
      <p:ext uri="{BB962C8B-B14F-4D97-AF65-F5344CB8AC3E}">
        <p14:creationId xmlns:p14="http://schemas.microsoft.com/office/powerpoint/2010/main" val="3511091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5C4CFBB7-CC45-469A-B2CE-102863562468}" type="slidenum">
              <a:rPr lang="en-US" altLang="en-US"/>
              <a:pPr/>
              <a:t>‹#›</a:t>
            </a:fld>
            <a:endParaRPr lang="en-US" altLang="en-US" dirty="0"/>
          </a:p>
        </p:txBody>
      </p:sp>
    </p:spTree>
    <p:extLst>
      <p:ext uri="{BB962C8B-B14F-4D97-AF65-F5344CB8AC3E}">
        <p14:creationId xmlns:p14="http://schemas.microsoft.com/office/powerpoint/2010/main" val="4247022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0ABE2A2-6F9C-43C7-9D83-81539D3E800D}" type="slidenum">
              <a:rPr lang="en-US" altLang="en-US"/>
              <a:pPr/>
              <a:t>‹#›</a:t>
            </a:fld>
            <a:endParaRPr lang="en-US" altLang="en-US" dirty="0"/>
          </a:p>
        </p:txBody>
      </p:sp>
    </p:spTree>
    <p:extLst>
      <p:ext uri="{BB962C8B-B14F-4D97-AF65-F5344CB8AC3E}">
        <p14:creationId xmlns:p14="http://schemas.microsoft.com/office/powerpoint/2010/main" val="2978613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D6D2E3A-919D-4098-BB60-1EEBB749C18D}" type="slidenum">
              <a:rPr lang="en-US" altLang="en-US"/>
              <a:pPr/>
              <a:t>‹#›</a:t>
            </a:fld>
            <a:endParaRPr lang="en-US" altLang="en-US" dirty="0"/>
          </a:p>
        </p:txBody>
      </p:sp>
    </p:spTree>
    <p:extLst>
      <p:ext uri="{BB962C8B-B14F-4D97-AF65-F5344CB8AC3E}">
        <p14:creationId xmlns:p14="http://schemas.microsoft.com/office/powerpoint/2010/main" val="2809561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283D023-E5B5-43A0-B5CC-5400EA1B9662}" type="slidenum">
              <a:rPr lang="en-US" altLang="en-US"/>
              <a:pPr/>
              <a:t>‹#›</a:t>
            </a:fld>
            <a:endParaRPr lang="en-US" altLang="en-US" dirty="0"/>
          </a:p>
        </p:txBody>
      </p:sp>
    </p:spTree>
    <p:extLst>
      <p:ext uri="{BB962C8B-B14F-4D97-AF65-F5344CB8AC3E}">
        <p14:creationId xmlns:p14="http://schemas.microsoft.com/office/powerpoint/2010/main" val="13848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6900"/>
            <a:ext cx="4038600" cy="4344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66900"/>
            <a:ext cx="4038600" cy="4344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78F7CDC-FAF9-4316-AFD6-24EC615ECD5E}" type="slidenum">
              <a:rPr lang="en-US" altLang="en-US"/>
              <a:pPr/>
              <a:t>‹#›</a:t>
            </a:fld>
            <a:endParaRPr lang="en-US" altLang="en-US" dirty="0"/>
          </a:p>
        </p:txBody>
      </p:sp>
    </p:spTree>
    <p:extLst>
      <p:ext uri="{BB962C8B-B14F-4D97-AF65-F5344CB8AC3E}">
        <p14:creationId xmlns:p14="http://schemas.microsoft.com/office/powerpoint/2010/main" val="117815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26F5A1F-6B37-4FE3-87F5-5EED0DAAB322}" type="slidenum">
              <a:rPr lang="en-US" altLang="en-US"/>
              <a:pPr/>
              <a:t>‹#›</a:t>
            </a:fld>
            <a:endParaRPr lang="en-US" altLang="en-US" dirty="0"/>
          </a:p>
        </p:txBody>
      </p:sp>
    </p:spTree>
    <p:extLst>
      <p:ext uri="{BB962C8B-B14F-4D97-AF65-F5344CB8AC3E}">
        <p14:creationId xmlns:p14="http://schemas.microsoft.com/office/powerpoint/2010/main" val="69399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0BC2A69-638A-45A1-9F04-BA2A743E375E}" type="slidenum">
              <a:rPr lang="en-US" altLang="en-US"/>
              <a:pPr/>
              <a:t>‹#›</a:t>
            </a:fld>
            <a:endParaRPr lang="en-US" altLang="en-US" dirty="0"/>
          </a:p>
        </p:txBody>
      </p:sp>
    </p:spTree>
    <p:extLst>
      <p:ext uri="{BB962C8B-B14F-4D97-AF65-F5344CB8AC3E}">
        <p14:creationId xmlns:p14="http://schemas.microsoft.com/office/powerpoint/2010/main" val="49844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1448A0-683D-4110-90B2-06672DFADD4A}" type="slidenum">
              <a:rPr lang="en-US" altLang="en-US"/>
              <a:pPr/>
              <a:t>‹#›</a:t>
            </a:fld>
            <a:endParaRPr lang="en-US" altLang="en-US" dirty="0"/>
          </a:p>
        </p:txBody>
      </p:sp>
    </p:spTree>
    <p:extLst>
      <p:ext uri="{BB962C8B-B14F-4D97-AF65-F5344CB8AC3E}">
        <p14:creationId xmlns:p14="http://schemas.microsoft.com/office/powerpoint/2010/main" val="399843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07F6974E-FA5E-4C3F-AFC7-30D7C3094F16}" type="slidenum">
              <a:rPr lang="en-US" altLang="en-US"/>
              <a:pPr/>
              <a:t>‹#›</a:t>
            </a:fld>
            <a:endParaRPr lang="en-US" altLang="en-US" dirty="0"/>
          </a:p>
        </p:txBody>
      </p:sp>
    </p:spTree>
    <p:extLst>
      <p:ext uri="{BB962C8B-B14F-4D97-AF65-F5344CB8AC3E}">
        <p14:creationId xmlns:p14="http://schemas.microsoft.com/office/powerpoint/2010/main" val="203877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A5D58590-61B3-4C9F-8D90-8179F265AEE3}" type="slidenum">
              <a:rPr lang="en-US" altLang="en-US"/>
              <a:pPr/>
              <a:t>‹#›</a:t>
            </a:fld>
            <a:endParaRPr lang="en-US" altLang="en-US" dirty="0"/>
          </a:p>
        </p:txBody>
      </p:sp>
    </p:spTree>
    <p:extLst>
      <p:ext uri="{BB962C8B-B14F-4D97-AF65-F5344CB8AC3E}">
        <p14:creationId xmlns:p14="http://schemas.microsoft.com/office/powerpoint/2010/main" val="230569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5" name="Picture 11" descr="PPT_topbanner_RBS"/>
          <p:cNvPicPr>
            <a:picLocks noRot="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noChangeArrowheads="1"/>
          </p:cNvSpPr>
          <p:nvPr>
            <p:ph type="title"/>
          </p:nvPr>
        </p:nvSpPr>
        <p:spPr bwMode="auto">
          <a:xfrm>
            <a:off x="457200" y="966788"/>
            <a:ext cx="8229600" cy="80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866900"/>
            <a:ext cx="8229600" cy="434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6"/>
          <p:cNvSpPr>
            <a:spLocks noGrp="1" noChangeArrowheads="1"/>
          </p:cNvSpPr>
          <p:nvPr>
            <p:ph type="sldNum" sz="quarter" idx="4"/>
          </p:nvPr>
        </p:nvSpPr>
        <p:spPr bwMode="auto">
          <a:xfrm>
            <a:off x="6553200" y="6316663"/>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400">
                <a:solidFill>
                  <a:srgbClr val="5F5F5F"/>
                </a:solidFill>
                <a:latin typeface="Arial" panose="020B0604020202020204" pitchFamily="34" charset="0"/>
              </a:defRPr>
            </a:lvl1pPr>
          </a:lstStyle>
          <a:p>
            <a:fld id="{BDC17588-318A-4BAD-BC6F-9326BDE6D824}" type="slidenum">
              <a:rPr lang="en-US" altLang="en-US"/>
              <a:pPr/>
              <a:t>‹#›</a:t>
            </a:fld>
            <a:endParaRPr lang="en-US" altLang="en-US" dirty="0"/>
          </a:p>
        </p:txBody>
      </p:sp>
      <p:sp>
        <p:nvSpPr>
          <p:cNvPr id="1029" name="Text Box 10"/>
          <p:cNvSpPr>
            <a:spLocks noChangeArrowheads="1"/>
          </p:cNvSpPr>
          <p:nvPr/>
        </p:nvSpPr>
        <p:spPr bwMode="auto">
          <a:xfrm>
            <a:off x="4882171" y="68263"/>
            <a:ext cx="4084588"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defTabSz="457200" eaLnBrk="0" fontAlgn="base" hangingPunct="0">
              <a:spcBef>
                <a:spcPts val="525"/>
              </a:spcBef>
              <a:spcAft>
                <a:spcPct val="0"/>
              </a:spcAft>
              <a:defRPr sz="2000">
                <a:solidFill>
                  <a:schemeClr val="tx1"/>
                </a:solidFill>
                <a:latin typeface="Verdana" panose="020B0604030504040204" pitchFamily="34" charset="0"/>
              </a:defRPr>
            </a:lvl1pPr>
            <a:lvl2pPr marL="742950" indent="-285750" defTabSz="457200" eaLnBrk="0" fontAlgn="base" hangingPunct="0">
              <a:spcBef>
                <a:spcPts val="425"/>
              </a:spcBef>
              <a:spcAft>
                <a:spcPct val="0"/>
              </a:spcAft>
              <a:defRPr sz="1600">
                <a:solidFill>
                  <a:schemeClr val="tx1"/>
                </a:solidFill>
                <a:latin typeface="Verdana" panose="020B0604030504040204" pitchFamily="34" charset="0"/>
              </a:defRPr>
            </a:lvl2pPr>
            <a:lvl3pPr marL="1143000" indent="-228600" defTabSz="457200" eaLnBrk="0" fontAlgn="base" hangingPunct="0">
              <a:spcBef>
                <a:spcPts val="375"/>
              </a:spcBef>
              <a:spcAft>
                <a:spcPct val="0"/>
              </a:spcAft>
              <a:defRPr sz="1400">
                <a:solidFill>
                  <a:schemeClr val="tx1"/>
                </a:solidFill>
                <a:latin typeface="Verdana" panose="020B0604030504040204" pitchFamily="34" charset="0"/>
              </a:defRPr>
            </a:lvl3pPr>
            <a:lvl4pPr marL="1600200" indent="-228600" defTabSz="457200" eaLnBrk="0" fontAlgn="base" hangingPunct="0">
              <a:spcBef>
                <a:spcPts val="338"/>
              </a:spcBef>
              <a:spcAft>
                <a:spcPct val="0"/>
              </a:spcAft>
              <a:defRPr sz="1200">
                <a:solidFill>
                  <a:schemeClr val="tx1"/>
                </a:solidFill>
                <a:latin typeface="Verdana" panose="020B0604030504040204" pitchFamily="34" charset="0"/>
              </a:defRPr>
            </a:lvl4pPr>
            <a:lvl5pPr marL="2057400" indent="-228600" defTabSz="457200" eaLnBrk="0" fontAlgn="base" hangingPunct="0">
              <a:spcBef>
                <a:spcPts val="338"/>
              </a:spcBef>
              <a:spcAft>
                <a:spcPct val="0"/>
              </a:spcAft>
              <a:defRPr sz="1200">
                <a:solidFill>
                  <a:schemeClr val="tx1"/>
                </a:solidFill>
                <a:latin typeface="Verdana" panose="020B0604030504040204" pitchFamily="34" charset="0"/>
              </a:defRPr>
            </a:lvl5pPr>
            <a:lvl6pPr marL="2514600" indent="-228600" defTabSz="457200" eaLnBrk="0" fontAlgn="base" hangingPunct="0">
              <a:spcBef>
                <a:spcPts val="338"/>
              </a:spcBef>
              <a:spcAft>
                <a:spcPct val="0"/>
              </a:spcAft>
              <a:defRPr sz="1200">
                <a:solidFill>
                  <a:schemeClr val="tx1"/>
                </a:solidFill>
                <a:latin typeface="Verdana" panose="020B0604030504040204" pitchFamily="34" charset="0"/>
              </a:defRPr>
            </a:lvl6pPr>
            <a:lvl7pPr marL="2971800" indent="-228600" defTabSz="457200" eaLnBrk="0" fontAlgn="base" hangingPunct="0">
              <a:spcBef>
                <a:spcPts val="338"/>
              </a:spcBef>
              <a:spcAft>
                <a:spcPct val="0"/>
              </a:spcAft>
              <a:defRPr sz="1200">
                <a:solidFill>
                  <a:schemeClr val="tx1"/>
                </a:solidFill>
                <a:latin typeface="Verdana" panose="020B0604030504040204" pitchFamily="34" charset="0"/>
              </a:defRPr>
            </a:lvl7pPr>
            <a:lvl8pPr marL="3429000" indent="-228600" defTabSz="457200" eaLnBrk="0" fontAlgn="base" hangingPunct="0">
              <a:spcBef>
                <a:spcPts val="338"/>
              </a:spcBef>
              <a:spcAft>
                <a:spcPct val="0"/>
              </a:spcAft>
              <a:defRPr sz="1200">
                <a:solidFill>
                  <a:schemeClr val="tx1"/>
                </a:solidFill>
                <a:latin typeface="Verdana" panose="020B0604030504040204" pitchFamily="34" charset="0"/>
              </a:defRPr>
            </a:lvl8pPr>
            <a:lvl9pPr marL="3886200" indent="-228600" defTabSz="457200" eaLnBrk="0" fontAlgn="base" hangingPunct="0">
              <a:spcBef>
                <a:spcPts val="338"/>
              </a:spcBef>
              <a:spcAft>
                <a:spcPct val="0"/>
              </a:spcAft>
              <a:defRPr sz="1200">
                <a:solidFill>
                  <a:schemeClr val="tx1"/>
                </a:solidFill>
                <a:latin typeface="Verdana" panose="020B0604030504040204" pitchFamily="34" charset="0"/>
              </a:defRPr>
            </a:lvl9pPr>
          </a:lstStyle>
          <a:p>
            <a:pPr marL="0" marR="0" indent="0" algn="just">
              <a:spcBef>
                <a:spcPts val="0"/>
              </a:spcBef>
              <a:spcAft>
                <a:spcPts val="0"/>
              </a:spcAft>
            </a:pPr>
            <a:r>
              <a:rPr lang="en-US" sz="1600" b="1" dirty="0">
                <a:effectLst/>
                <a:latin typeface="Calibri" panose="020F0502020204030204" pitchFamily="34" charset="0"/>
                <a:ea typeface="Calibri" panose="020F0502020204030204" pitchFamily="34" charset="0"/>
              </a:rPr>
              <a:t>The Marketing by the Big 4 of Big Data Analytics in the External Audit: Evidence and Consequences</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07" r:id="rId12"/>
  </p:sldLayoutIdLst>
  <p:hf hdr="0" ftr="0" dt="0"/>
  <p:txStyles>
    <p:titleStyle>
      <a:lvl1pPr algn="l" defTabSz="457200" rtl="0" eaLnBrk="0" fontAlgn="base" hangingPunct="0">
        <a:spcBef>
          <a:spcPct val="0"/>
        </a:spcBef>
        <a:spcAft>
          <a:spcPct val="0"/>
        </a:spcAft>
        <a:defRPr sz="2400" b="1" kern="1200">
          <a:solidFill>
            <a:schemeClr val="tx2"/>
          </a:solidFill>
          <a:latin typeface="+mj-lt"/>
          <a:ea typeface="+mj-ea"/>
          <a:cs typeface="+mj-cs"/>
        </a:defRPr>
      </a:lvl1pPr>
      <a:lvl2pPr marL="457200" algn="l" defTabSz="457200" rtl="0" eaLnBrk="0" fontAlgn="base" hangingPunct="0">
        <a:spcBef>
          <a:spcPct val="0"/>
        </a:spcBef>
        <a:spcAft>
          <a:spcPct val="0"/>
        </a:spcAft>
        <a:defRPr sz="3000">
          <a:solidFill>
            <a:schemeClr val="tx2"/>
          </a:solidFill>
          <a:latin typeface="Verdana" panose="020B0604030504040204" pitchFamily="34" charset="0"/>
        </a:defRPr>
      </a:lvl2pPr>
      <a:lvl3pPr marL="914400" algn="l" defTabSz="457200" rtl="0" eaLnBrk="0" fontAlgn="base" hangingPunct="0">
        <a:spcBef>
          <a:spcPct val="0"/>
        </a:spcBef>
        <a:spcAft>
          <a:spcPct val="0"/>
        </a:spcAft>
        <a:defRPr sz="3000">
          <a:solidFill>
            <a:schemeClr val="tx2"/>
          </a:solidFill>
          <a:latin typeface="Verdana" panose="020B0604030504040204" pitchFamily="34" charset="0"/>
        </a:defRPr>
      </a:lvl3pPr>
      <a:lvl4pPr marL="1371600" algn="l" defTabSz="457200" rtl="0" eaLnBrk="0" fontAlgn="base" hangingPunct="0">
        <a:spcBef>
          <a:spcPct val="0"/>
        </a:spcBef>
        <a:spcAft>
          <a:spcPct val="0"/>
        </a:spcAft>
        <a:defRPr sz="3000">
          <a:solidFill>
            <a:schemeClr val="tx2"/>
          </a:solidFill>
          <a:latin typeface="Verdana" panose="020B0604030504040204" pitchFamily="34" charset="0"/>
        </a:defRPr>
      </a:lvl4pPr>
      <a:lvl5pPr marL="1828800" algn="l" defTabSz="457200" rtl="0" eaLnBrk="0" fontAlgn="base" hangingPunct="0">
        <a:spcBef>
          <a:spcPct val="0"/>
        </a:spcBef>
        <a:spcAft>
          <a:spcPct val="0"/>
        </a:spcAft>
        <a:defRPr sz="3000">
          <a:solidFill>
            <a:schemeClr val="tx2"/>
          </a:solidFill>
          <a:latin typeface="Verdana" panose="020B0604030504040204" pitchFamily="34" charset="0"/>
        </a:defRPr>
      </a:lvl5pPr>
      <a:lvl6pPr marL="2286000" algn="l" defTabSz="457200" rtl="0" eaLnBrk="0" fontAlgn="base" hangingPunct="0">
        <a:spcBef>
          <a:spcPct val="0"/>
        </a:spcBef>
        <a:spcAft>
          <a:spcPct val="0"/>
        </a:spcAft>
        <a:defRPr sz="3000">
          <a:solidFill>
            <a:schemeClr val="tx2"/>
          </a:solidFill>
          <a:latin typeface="Verdana" panose="020B0604030504040204" pitchFamily="34" charset="0"/>
        </a:defRPr>
      </a:lvl6pPr>
      <a:lvl7pPr marL="2743200" algn="l" defTabSz="457200" rtl="0" eaLnBrk="0" fontAlgn="base" hangingPunct="0">
        <a:spcBef>
          <a:spcPct val="0"/>
        </a:spcBef>
        <a:spcAft>
          <a:spcPct val="0"/>
        </a:spcAft>
        <a:defRPr sz="3000">
          <a:solidFill>
            <a:schemeClr val="tx2"/>
          </a:solidFill>
          <a:latin typeface="Verdana" panose="020B0604030504040204" pitchFamily="34" charset="0"/>
        </a:defRPr>
      </a:lvl7pPr>
      <a:lvl8pPr marL="3200400" algn="l" defTabSz="457200" rtl="0" eaLnBrk="0" fontAlgn="base" hangingPunct="0">
        <a:spcBef>
          <a:spcPct val="0"/>
        </a:spcBef>
        <a:spcAft>
          <a:spcPct val="0"/>
        </a:spcAft>
        <a:defRPr sz="3000">
          <a:solidFill>
            <a:schemeClr val="tx2"/>
          </a:solidFill>
          <a:latin typeface="Verdana" panose="020B0604030504040204" pitchFamily="34" charset="0"/>
        </a:defRPr>
      </a:lvl8pPr>
      <a:lvl9pPr marL="3657600" algn="l" defTabSz="457200" rtl="0" eaLnBrk="0" fontAlgn="base" hangingPunct="0">
        <a:spcBef>
          <a:spcPct val="0"/>
        </a:spcBef>
        <a:spcAft>
          <a:spcPct val="0"/>
        </a:spcAft>
        <a:defRPr sz="3000">
          <a:solidFill>
            <a:schemeClr val="tx2"/>
          </a:solidFill>
          <a:latin typeface="Verdana" panose="020B0604030504040204" pitchFamily="34" charset="0"/>
        </a:defRPr>
      </a:lvl9pPr>
    </p:titleStyle>
    <p:bodyStyle>
      <a:lvl1pPr marL="342900" indent="-342900" algn="just" defTabSz="457200" rtl="0" eaLnBrk="0" fontAlgn="base" hangingPunct="0">
        <a:spcBef>
          <a:spcPts val="525"/>
        </a:spcBef>
        <a:spcAft>
          <a:spcPct val="0"/>
        </a:spcAft>
        <a:buChar char="•"/>
        <a:defRPr sz="2200" kern="1200">
          <a:solidFill>
            <a:schemeClr val="tx1"/>
          </a:solidFill>
          <a:latin typeface="+mn-lt"/>
          <a:ea typeface="+mn-ea"/>
          <a:cs typeface="+mn-cs"/>
        </a:defRPr>
      </a:lvl1pPr>
      <a:lvl2pPr marL="742950" indent="-285750" algn="l" defTabSz="457200" rtl="0" eaLnBrk="0" fontAlgn="base" hangingPunct="0">
        <a:spcBef>
          <a:spcPts val="425"/>
        </a:spcBef>
        <a:spcAft>
          <a:spcPct val="0"/>
        </a:spcAft>
        <a:buChar char="–"/>
        <a:defRPr kern="1200">
          <a:solidFill>
            <a:schemeClr val="tx1"/>
          </a:solidFill>
          <a:latin typeface="+mn-lt"/>
          <a:ea typeface="+mn-ea"/>
          <a:cs typeface="+mn-cs"/>
        </a:defRPr>
      </a:lvl2pPr>
      <a:lvl3pPr marL="1143000" indent="-228600" algn="l" defTabSz="457200" rtl="0" eaLnBrk="0" fontAlgn="base" hangingPunct="0">
        <a:spcBef>
          <a:spcPts val="375"/>
        </a:spcBef>
        <a:spcAft>
          <a:spcPct val="0"/>
        </a:spcAft>
        <a:buChar char="•"/>
        <a:defRPr sz="1600" kern="1200">
          <a:solidFill>
            <a:schemeClr val="tx1"/>
          </a:solidFill>
          <a:latin typeface="+mn-lt"/>
          <a:ea typeface="+mn-ea"/>
          <a:cs typeface="+mn-cs"/>
        </a:defRPr>
      </a:lvl3pPr>
      <a:lvl4pPr marL="1600200" indent="-228600" algn="l" defTabSz="457200" rtl="0" eaLnBrk="0" fontAlgn="base" hangingPunct="0">
        <a:spcBef>
          <a:spcPts val="338"/>
        </a:spcBef>
        <a:spcAft>
          <a:spcPct val="0"/>
        </a:spcAft>
        <a:buChar char="–"/>
        <a:defRPr sz="1400" kern="1200">
          <a:solidFill>
            <a:schemeClr val="tx1"/>
          </a:solidFill>
          <a:latin typeface="+mn-lt"/>
          <a:ea typeface="+mn-ea"/>
          <a:cs typeface="+mn-cs"/>
        </a:defRPr>
      </a:lvl4pPr>
      <a:lvl5pPr marL="2057400" indent="-228600" algn="l" defTabSz="457200" rtl="0" eaLnBrk="0" fontAlgn="base" hangingPunct="0">
        <a:spcBef>
          <a:spcPts val="338"/>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Title Placeholder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0" name="Text Placeholder 2"/>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1" name="Date Placeholder 3"/>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1200">
                <a:solidFill>
                  <a:srgbClr val="8C8C8C"/>
                </a:solidFill>
                <a:latin typeface="Arial" panose="020B0604020202020204" pitchFamily="34" charset="0"/>
              </a:defRPr>
            </a:lvl1pPr>
          </a:lstStyle>
          <a:p>
            <a:endParaRPr lang="en-US" altLang="en-US" dirty="0"/>
          </a:p>
        </p:txBody>
      </p:sp>
      <p:sp>
        <p:nvSpPr>
          <p:cNvPr id="2052" name="Footer Placeholder 4"/>
          <p:cNvSpPr>
            <a:spLocks noGrp="1" noChangeArrowheads="1"/>
          </p:cNvSpPr>
          <p:nvPr>
            <p:ph type="ftr" sz="quarter" idx="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1200">
                <a:solidFill>
                  <a:srgbClr val="8C8C8C"/>
                </a:solidFill>
                <a:latin typeface="Arial" panose="020B0604020202020204" pitchFamily="34" charset="0"/>
              </a:defRPr>
            </a:lvl1pPr>
          </a:lstStyle>
          <a:p>
            <a:endParaRPr lang="en-US" altLang="en-US" dirty="0"/>
          </a:p>
        </p:txBody>
      </p:sp>
      <p:sp>
        <p:nvSpPr>
          <p:cNvPr id="2053" name="Slide Number Placeholder 5"/>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eaLnBrk="0" fontAlgn="base" hangingPunct="0">
              <a:spcBef>
                <a:spcPct val="0"/>
              </a:spcBef>
              <a:spcAft>
                <a:spcPct val="0"/>
              </a:spcAft>
              <a:defRPr sz="1200">
                <a:solidFill>
                  <a:srgbClr val="8C8C8C"/>
                </a:solidFill>
                <a:latin typeface="Arial" panose="020B0604020202020204" pitchFamily="34" charset="0"/>
              </a:defRPr>
            </a:lvl1pPr>
          </a:lstStyle>
          <a:p>
            <a:fld id="{BB633C3C-5A57-4C47-B6AF-A54F84AFC0E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marL="457200" algn="l" defTabSz="457200" rtl="0" eaLnBrk="0" fontAlgn="base" hangingPunct="0">
        <a:spcBef>
          <a:spcPct val="0"/>
        </a:spcBef>
        <a:spcAft>
          <a:spcPct val="0"/>
        </a:spcAft>
        <a:defRPr>
          <a:solidFill>
            <a:schemeClr val="tx1"/>
          </a:solidFill>
          <a:latin typeface="Arial" panose="020B0604020202020204" pitchFamily="34" charset="0"/>
        </a:defRPr>
      </a:lvl2pPr>
      <a:lvl3pPr marL="914400" algn="l" defTabSz="457200" rtl="0" eaLnBrk="0" fontAlgn="base" hangingPunct="0">
        <a:spcBef>
          <a:spcPct val="0"/>
        </a:spcBef>
        <a:spcAft>
          <a:spcPct val="0"/>
        </a:spcAft>
        <a:defRPr>
          <a:solidFill>
            <a:schemeClr val="tx1"/>
          </a:solidFill>
          <a:latin typeface="Arial" panose="020B0604020202020204" pitchFamily="34" charset="0"/>
        </a:defRPr>
      </a:lvl3pPr>
      <a:lvl4pPr marL="1371600" algn="l" defTabSz="457200" rtl="0" eaLnBrk="0" fontAlgn="base" hangingPunct="0">
        <a:spcBef>
          <a:spcPct val="0"/>
        </a:spcBef>
        <a:spcAft>
          <a:spcPct val="0"/>
        </a:spcAft>
        <a:defRPr>
          <a:solidFill>
            <a:schemeClr val="tx1"/>
          </a:solidFill>
          <a:latin typeface="Arial" panose="020B0604020202020204" pitchFamily="34" charset="0"/>
        </a:defRPr>
      </a:lvl4pPr>
      <a:lvl5pPr marL="1828800" algn="l" defTabSz="457200" rtl="0" eaLnBrk="0" fontAlgn="base" hangingPunct="0">
        <a:spcBef>
          <a:spcPct val="0"/>
        </a:spcBef>
        <a:spcAft>
          <a:spcPct val="0"/>
        </a:spcAft>
        <a:defRPr>
          <a:solidFill>
            <a:schemeClr val="tx1"/>
          </a:solidFill>
          <a:latin typeface="Arial" panose="020B0604020202020204" pitchFamily="34" charset="0"/>
        </a:defRPr>
      </a:lvl5pPr>
      <a:lvl6pPr marL="2286000" algn="l" defTabSz="457200" rtl="0" eaLnBrk="0" fontAlgn="base" hangingPunct="0">
        <a:spcBef>
          <a:spcPct val="0"/>
        </a:spcBef>
        <a:spcAft>
          <a:spcPct val="0"/>
        </a:spcAft>
        <a:defRPr>
          <a:solidFill>
            <a:schemeClr val="tx1"/>
          </a:solidFill>
          <a:latin typeface="Arial" panose="020B0604020202020204" pitchFamily="34" charset="0"/>
        </a:defRPr>
      </a:lvl6pPr>
      <a:lvl7pPr marL="2743200" algn="l" defTabSz="457200" rtl="0" eaLnBrk="0" fontAlgn="base" hangingPunct="0">
        <a:spcBef>
          <a:spcPct val="0"/>
        </a:spcBef>
        <a:spcAft>
          <a:spcPct val="0"/>
        </a:spcAft>
        <a:defRPr>
          <a:solidFill>
            <a:schemeClr val="tx1"/>
          </a:solidFill>
          <a:latin typeface="Arial" panose="020B0604020202020204" pitchFamily="34" charset="0"/>
        </a:defRPr>
      </a:lvl7pPr>
      <a:lvl8pPr marL="3200400" algn="l" defTabSz="457200" rtl="0" eaLnBrk="0" fontAlgn="base" hangingPunct="0">
        <a:spcBef>
          <a:spcPct val="0"/>
        </a:spcBef>
        <a:spcAft>
          <a:spcPct val="0"/>
        </a:spcAft>
        <a:defRPr>
          <a:solidFill>
            <a:schemeClr val="tx1"/>
          </a:solidFill>
          <a:latin typeface="Arial" panose="020B0604020202020204" pitchFamily="34" charset="0"/>
        </a:defRPr>
      </a:lvl8pPr>
      <a:lvl9pPr marL="3657600" algn="l" defTabSz="457200" rtl="0" eaLnBrk="0" fontAlgn="base" hangingPunct="0">
        <a:spcBef>
          <a:spcPct val="0"/>
        </a:spcBef>
        <a:spcAft>
          <a:spcPct val="0"/>
        </a:spcAft>
        <a:defRPr>
          <a:solidFill>
            <a:schemeClr val="tx1"/>
          </a:solidFill>
          <a:latin typeface="Arial" panose="020B0604020202020204" pitchFamily="34" charset="0"/>
        </a:defRPr>
      </a:lvl9pPr>
    </p:titleStyle>
    <p:bodyStyle>
      <a:lvl1pPr marL="342900" indent="-342900" algn="just" defTabSz="457200" rtl="0" eaLnBrk="0" fontAlgn="base" hangingPunct="0">
        <a:spcBef>
          <a:spcPts val="763"/>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ts val="675"/>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ts val="575"/>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ts val="475"/>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ts val="475"/>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3" name="Title Placeholder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4" name="Text Placeholder 2"/>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5" name="Date Placeholder 3"/>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1200">
                <a:solidFill>
                  <a:srgbClr val="8C8C8C"/>
                </a:solidFill>
                <a:latin typeface="Arial" panose="020B0604020202020204" pitchFamily="34" charset="0"/>
              </a:defRPr>
            </a:lvl1pPr>
          </a:lstStyle>
          <a:p>
            <a:endParaRPr lang="en-US" altLang="en-US" dirty="0"/>
          </a:p>
        </p:txBody>
      </p:sp>
      <p:sp>
        <p:nvSpPr>
          <p:cNvPr id="3076" name="Footer Placeholder 4"/>
          <p:cNvSpPr>
            <a:spLocks noGrp="1" noChangeArrowheads="1"/>
          </p:cNvSpPr>
          <p:nvPr>
            <p:ph type="ftr" sz="quarter" idx="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1200">
                <a:solidFill>
                  <a:srgbClr val="8C8C8C"/>
                </a:solidFill>
                <a:latin typeface="Arial" panose="020B0604020202020204" pitchFamily="34" charset="0"/>
              </a:defRPr>
            </a:lvl1pPr>
          </a:lstStyle>
          <a:p>
            <a:endParaRPr lang="en-US" altLang="en-US" dirty="0"/>
          </a:p>
        </p:txBody>
      </p:sp>
      <p:sp>
        <p:nvSpPr>
          <p:cNvPr id="3077" name="Slide Number Placeholder 5"/>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eaLnBrk="0" fontAlgn="base" hangingPunct="0">
              <a:spcBef>
                <a:spcPct val="0"/>
              </a:spcBef>
              <a:spcAft>
                <a:spcPct val="0"/>
              </a:spcAft>
              <a:defRPr sz="1200">
                <a:solidFill>
                  <a:srgbClr val="8C8C8C"/>
                </a:solidFill>
                <a:latin typeface="Arial" panose="020B0604020202020204" pitchFamily="34" charset="0"/>
              </a:defRPr>
            </a:lvl1pPr>
          </a:lstStyle>
          <a:p>
            <a:fld id="{C0B993D0-1E2C-4701-8264-07750D96C7B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marL="457200" algn="l" defTabSz="457200" rtl="0" eaLnBrk="0" fontAlgn="base" hangingPunct="0">
        <a:spcBef>
          <a:spcPct val="0"/>
        </a:spcBef>
        <a:spcAft>
          <a:spcPct val="0"/>
        </a:spcAft>
        <a:defRPr>
          <a:solidFill>
            <a:schemeClr val="tx1"/>
          </a:solidFill>
          <a:latin typeface="Arial" panose="020B0604020202020204" pitchFamily="34" charset="0"/>
        </a:defRPr>
      </a:lvl2pPr>
      <a:lvl3pPr marL="914400" algn="l" defTabSz="457200" rtl="0" eaLnBrk="0" fontAlgn="base" hangingPunct="0">
        <a:spcBef>
          <a:spcPct val="0"/>
        </a:spcBef>
        <a:spcAft>
          <a:spcPct val="0"/>
        </a:spcAft>
        <a:defRPr>
          <a:solidFill>
            <a:schemeClr val="tx1"/>
          </a:solidFill>
          <a:latin typeface="Arial" panose="020B0604020202020204" pitchFamily="34" charset="0"/>
        </a:defRPr>
      </a:lvl3pPr>
      <a:lvl4pPr marL="1371600" algn="l" defTabSz="457200" rtl="0" eaLnBrk="0" fontAlgn="base" hangingPunct="0">
        <a:spcBef>
          <a:spcPct val="0"/>
        </a:spcBef>
        <a:spcAft>
          <a:spcPct val="0"/>
        </a:spcAft>
        <a:defRPr>
          <a:solidFill>
            <a:schemeClr val="tx1"/>
          </a:solidFill>
          <a:latin typeface="Arial" panose="020B0604020202020204" pitchFamily="34" charset="0"/>
        </a:defRPr>
      </a:lvl4pPr>
      <a:lvl5pPr marL="1828800" algn="l" defTabSz="457200" rtl="0" eaLnBrk="0" fontAlgn="base" hangingPunct="0">
        <a:spcBef>
          <a:spcPct val="0"/>
        </a:spcBef>
        <a:spcAft>
          <a:spcPct val="0"/>
        </a:spcAft>
        <a:defRPr>
          <a:solidFill>
            <a:schemeClr val="tx1"/>
          </a:solidFill>
          <a:latin typeface="Arial" panose="020B0604020202020204" pitchFamily="34" charset="0"/>
        </a:defRPr>
      </a:lvl5pPr>
      <a:lvl6pPr marL="2286000" algn="l" defTabSz="457200" rtl="0" eaLnBrk="0" fontAlgn="base" hangingPunct="0">
        <a:spcBef>
          <a:spcPct val="0"/>
        </a:spcBef>
        <a:spcAft>
          <a:spcPct val="0"/>
        </a:spcAft>
        <a:defRPr>
          <a:solidFill>
            <a:schemeClr val="tx1"/>
          </a:solidFill>
          <a:latin typeface="Arial" panose="020B0604020202020204" pitchFamily="34" charset="0"/>
        </a:defRPr>
      </a:lvl6pPr>
      <a:lvl7pPr marL="2743200" algn="l" defTabSz="457200" rtl="0" eaLnBrk="0" fontAlgn="base" hangingPunct="0">
        <a:spcBef>
          <a:spcPct val="0"/>
        </a:spcBef>
        <a:spcAft>
          <a:spcPct val="0"/>
        </a:spcAft>
        <a:defRPr>
          <a:solidFill>
            <a:schemeClr val="tx1"/>
          </a:solidFill>
          <a:latin typeface="Arial" panose="020B0604020202020204" pitchFamily="34" charset="0"/>
        </a:defRPr>
      </a:lvl7pPr>
      <a:lvl8pPr marL="3200400" algn="l" defTabSz="457200" rtl="0" eaLnBrk="0" fontAlgn="base" hangingPunct="0">
        <a:spcBef>
          <a:spcPct val="0"/>
        </a:spcBef>
        <a:spcAft>
          <a:spcPct val="0"/>
        </a:spcAft>
        <a:defRPr>
          <a:solidFill>
            <a:schemeClr val="tx1"/>
          </a:solidFill>
          <a:latin typeface="Arial" panose="020B0604020202020204" pitchFamily="34" charset="0"/>
        </a:defRPr>
      </a:lvl8pPr>
      <a:lvl9pPr marL="3657600" algn="l" defTabSz="457200" rtl="0" eaLnBrk="0" fontAlgn="base" hangingPunct="0">
        <a:spcBef>
          <a:spcPct val="0"/>
        </a:spcBef>
        <a:spcAft>
          <a:spcPct val="0"/>
        </a:spcAft>
        <a:defRPr>
          <a:solidFill>
            <a:schemeClr val="tx1"/>
          </a:solidFill>
          <a:latin typeface="Arial" panose="020B0604020202020204" pitchFamily="34" charset="0"/>
        </a:defRPr>
      </a:lvl9pPr>
    </p:titleStyle>
    <p:bodyStyle>
      <a:lvl1pPr marL="342900" indent="-342900" algn="l" defTabSz="457200" rtl="0" eaLnBrk="0" fontAlgn="base" hangingPunct="0">
        <a:spcBef>
          <a:spcPts val="763"/>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ts val="675"/>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ts val="575"/>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ts val="475"/>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ts val="475"/>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ome.kpmg/xx/en/home/services/audit/audit-data-analytic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ome.kpmg/xx/en/home/insights/2015/02/audit-data-analytics-video.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wc.com/gx/en/services/audit-assurance/the-pwc-audit.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wc.com/m1/en/services/assurance/what-is-an-audit.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pwc.com/us/en/services/trust-solutions/financial-statement-audit-technology-and-services.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ey.com/gl/en/services/assurance/ey-reporting-issue-9-how-big-data-and-analytics-are-transforming-the-audit#item1" TargetMode="External"/><Relationship Id="rId4" Type="http://schemas.openxmlformats.org/officeDocument/2006/relationships/hyperlink" Target="https://www2.deloitte.com/us/en/services/audit.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home.kpmg/ca/en/home/services/audit/lean-in-audit.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ssets.kpmg/content/dam/kpmg/pdf/2016/03/KPMG-Future-Thought-The-Audit-is-Changing-EN.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2.deloitte.com/global/en/pages/deloitte-analytics/solutions/audit.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2.deloitte.com/us/en/pages/deloitte-analytics/articles/us-the-power-of-advanced-audit-analytic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y.com/en_be/audit/how-analytics-is-transforming-our-audi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0" descr="PPT_intro_RBS"/>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Subtitle 6"/>
          <p:cNvSpPr>
            <a:spLocks noGrp="1" noChangeArrowheads="1"/>
          </p:cNvSpPr>
          <p:nvPr>
            <p:ph type="subTitle" idx="4294967295"/>
          </p:nvPr>
        </p:nvSpPr>
        <p:spPr bwMode="auto">
          <a:xfrm>
            <a:off x="687387" y="4011431"/>
            <a:ext cx="6524625" cy="25414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spcBef>
                <a:spcPct val="0"/>
              </a:spcBef>
              <a:buFontTx/>
              <a:buNone/>
            </a:pPr>
            <a:endParaRPr lang="en-US" altLang="en-US" sz="1800" dirty="0">
              <a:solidFill>
                <a:schemeClr val="bg1"/>
              </a:solidFill>
            </a:endParaRPr>
          </a:p>
          <a:p>
            <a:pPr marL="0" indent="0">
              <a:spcBef>
                <a:spcPct val="0"/>
              </a:spcBef>
              <a:buFontTx/>
              <a:buNone/>
            </a:pPr>
            <a:endParaRPr lang="en-US" altLang="en-US" sz="1800" b="1" dirty="0">
              <a:solidFill>
                <a:schemeClr val="bg1"/>
              </a:solidFill>
            </a:endParaRPr>
          </a:p>
          <a:p>
            <a:pPr marL="0" indent="0">
              <a:spcBef>
                <a:spcPct val="0"/>
              </a:spcBef>
              <a:buFontTx/>
              <a:buNone/>
            </a:pPr>
            <a:endParaRPr lang="en-US" altLang="en-US" sz="1800" b="1" dirty="0">
              <a:solidFill>
                <a:schemeClr val="bg1"/>
              </a:solidFill>
            </a:endParaRPr>
          </a:p>
          <a:p>
            <a:pPr marL="0" indent="0">
              <a:spcBef>
                <a:spcPct val="0"/>
              </a:spcBef>
              <a:buFontTx/>
              <a:buNone/>
            </a:pPr>
            <a:endParaRPr lang="en-US" altLang="en-US" sz="1800" b="1" dirty="0">
              <a:solidFill>
                <a:schemeClr val="bg1"/>
              </a:solidFill>
            </a:endParaRPr>
          </a:p>
          <a:p>
            <a:pPr marL="0" indent="0">
              <a:spcBef>
                <a:spcPct val="0"/>
              </a:spcBef>
              <a:buFontTx/>
              <a:buNone/>
            </a:pPr>
            <a:r>
              <a:rPr lang="en-US" altLang="en-US" sz="1800" b="1" dirty="0">
                <a:solidFill>
                  <a:schemeClr val="bg1"/>
                </a:solidFill>
              </a:rPr>
              <a:t>Michael Alles					Glen Gray</a:t>
            </a:r>
          </a:p>
          <a:p>
            <a:pPr marL="0" indent="0">
              <a:spcBef>
                <a:spcPct val="0"/>
              </a:spcBef>
              <a:buFontTx/>
              <a:buNone/>
            </a:pPr>
            <a:r>
              <a:rPr lang="en-US" altLang="en-US" sz="1800" dirty="0">
                <a:solidFill>
                  <a:schemeClr val="bg1"/>
                </a:solidFill>
              </a:rPr>
              <a:t>Rutgers Business School		Cal State Northridge</a:t>
            </a:r>
          </a:p>
        </p:txBody>
      </p:sp>
      <p:sp>
        <p:nvSpPr>
          <p:cNvPr id="5123" name="Title 7"/>
          <p:cNvSpPr>
            <a:spLocks noGrp="1" noChangeArrowheads="1"/>
          </p:cNvSpPr>
          <p:nvPr>
            <p:ph type="ctrTitle"/>
          </p:nvPr>
        </p:nvSpPr>
        <p:spPr>
          <a:xfrm>
            <a:off x="687387" y="2541405"/>
            <a:ext cx="7772400" cy="1470025"/>
          </a:xfrm>
          <a:ln/>
        </p:spPr>
        <p:txBody>
          <a:bodyPr/>
          <a:lstStyle/>
          <a:p>
            <a:pPr>
              <a:spcBef>
                <a:spcPts val="1200"/>
              </a:spcBef>
            </a:pPr>
            <a:br>
              <a:rPr lang="en-US" b="0" dirty="0"/>
            </a:br>
            <a:r>
              <a:rPr lang="en-US" dirty="0"/>
              <a:t> </a:t>
            </a:r>
            <a:br>
              <a:rPr lang="en-US" dirty="0"/>
            </a:br>
            <a:r>
              <a:rPr lang="en-US" sz="3200" dirty="0"/>
              <a:t>The Marketing by the Big 4 of Big Data Analytics in the External Audit: Evidence and Consequences</a:t>
            </a:r>
            <a:br>
              <a:rPr lang="en-US" dirty="0"/>
            </a:br>
            <a:br>
              <a:rPr lang="en-US" altLang="en-US" sz="1800" dirty="0">
                <a:solidFill>
                  <a:schemeClr val="bg1"/>
                </a:solidFill>
              </a:rPr>
            </a:br>
            <a:br>
              <a:rPr lang="en-US" b="0" dirty="0"/>
            </a:br>
            <a:r>
              <a:rPr lang="en-US" b="0" dirty="0"/>
              <a:t> </a:t>
            </a:r>
            <a:endParaRPr lang="en-US" altLang="en-US" sz="1800" b="0" i="1" dirty="0">
              <a:solidFill>
                <a:schemeClr val="bg1"/>
              </a:solidFill>
            </a:endParaRPr>
          </a:p>
        </p:txBody>
      </p:sp>
      <p:sp>
        <p:nvSpPr>
          <p:cNvPr id="2" name="Slide Number Placeholder 1"/>
          <p:cNvSpPr>
            <a:spLocks noGrp="1"/>
          </p:cNvSpPr>
          <p:nvPr>
            <p:ph type="sldNum" sz="quarter" idx="10"/>
          </p:nvPr>
        </p:nvSpPr>
        <p:spPr/>
        <p:txBody>
          <a:bodyPr/>
          <a:lstStyle/>
          <a:p>
            <a:fld id="{EDF8B8D7-C04C-452D-84C3-AC9B4233D392}" type="slidenum">
              <a:rPr lang="en-US" altLang="en-US" smtClean="0"/>
              <a:pPr/>
              <a:t>1</a:t>
            </a:fld>
            <a:endParaRPr lang="en-US" altLang="en-US" dirty="0"/>
          </a:p>
        </p:txBody>
      </p:sp>
    </p:spTree>
    <p:extLst>
      <p:ext uri="{BB962C8B-B14F-4D97-AF65-F5344CB8AC3E}">
        <p14:creationId xmlns:p14="http://schemas.microsoft.com/office/powerpoint/2010/main" val="152539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8ED8-E4D3-45A1-B26A-D9AE1D12A5FB}"/>
              </a:ext>
            </a:extLst>
          </p:cNvPr>
          <p:cNvSpPr>
            <a:spLocks noGrp="1"/>
          </p:cNvSpPr>
          <p:nvPr>
            <p:ph type="title"/>
          </p:nvPr>
        </p:nvSpPr>
        <p:spPr/>
        <p:txBody>
          <a:bodyPr/>
          <a:lstStyle/>
          <a:p>
            <a:r>
              <a:rPr lang="en-US" dirty="0"/>
              <a:t>		 																		Helix platform</a:t>
            </a:r>
          </a:p>
        </p:txBody>
      </p:sp>
      <p:sp>
        <p:nvSpPr>
          <p:cNvPr id="3" name="Content Placeholder 2">
            <a:extLst>
              <a:ext uri="{FF2B5EF4-FFF2-40B4-BE49-F238E27FC236}">
                <a16:creationId xmlns:a16="http://schemas.microsoft.com/office/drawing/2014/main" id="{2AEED2FC-5B9C-49C3-8793-12AF3D3520F3}"/>
              </a:ext>
            </a:extLst>
          </p:cNvPr>
          <p:cNvSpPr>
            <a:spLocks noGrp="1"/>
          </p:cNvSpPr>
          <p:nvPr>
            <p:ph idx="1"/>
          </p:nvPr>
        </p:nvSpPr>
        <p:spPr/>
        <p:txBody>
          <a:bodyPr/>
          <a:lstStyle/>
          <a:p>
            <a:r>
              <a:rPr lang="en-US" b="1" dirty="0"/>
              <a:t>EY Helix: </a:t>
            </a:r>
            <a:r>
              <a:rPr lang="en-US" i="1" dirty="0"/>
              <a:t>Our global audit analytics platform allows analytics to be embedded into every significant aspect of the audit.</a:t>
            </a:r>
          </a:p>
          <a:p>
            <a:r>
              <a:rPr lang="en-US" i="1" dirty="0"/>
              <a:t>Built to scale in order to meet the needs of all of EY clients, EY Helix is an integral element of our audits. It is our global analytics platform, which includes a suite of data capture and analytics tools that dramatically increase not only the depth and breadth of captured data, but also </a:t>
            </a:r>
            <a:r>
              <a:rPr lang="en-US" b="1" i="1" dirty="0"/>
              <a:t>the </a:t>
            </a:r>
            <a:r>
              <a:rPr lang="en-US" b="1" i="1" dirty="0">
                <a:highlight>
                  <a:srgbClr val="FF00FF"/>
                </a:highlight>
              </a:rPr>
              <a:t>value</a:t>
            </a:r>
            <a:r>
              <a:rPr lang="en-US" b="1" i="1" dirty="0"/>
              <a:t> of </a:t>
            </a:r>
            <a:r>
              <a:rPr lang="en-US" b="1" i="1" dirty="0">
                <a:highlight>
                  <a:srgbClr val="FFFF00"/>
                </a:highlight>
              </a:rPr>
              <a:t>insight</a:t>
            </a:r>
            <a:r>
              <a:rPr lang="en-US" i="1" dirty="0"/>
              <a:t> derived from it. The EY Helix library of analyzers supports the audit from risk assessment to execution, addressing a business’ entire operating cycle.</a:t>
            </a:r>
          </a:p>
        </p:txBody>
      </p:sp>
      <p:sp>
        <p:nvSpPr>
          <p:cNvPr id="4" name="Slide Number Placeholder 3">
            <a:extLst>
              <a:ext uri="{FF2B5EF4-FFF2-40B4-BE49-F238E27FC236}">
                <a16:creationId xmlns:a16="http://schemas.microsoft.com/office/drawing/2014/main" id="{3FC4CE57-1B7D-485D-8178-805FEDE2BBC2}"/>
              </a:ext>
            </a:extLst>
          </p:cNvPr>
          <p:cNvSpPr>
            <a:spLocks noGrp="1"/>
          </p:cNvSpPr>
          <p:nvPr>
            <p:ph type="sldNum" sz="quarter" idx="10"/>
          </p:nvPr>
        </p:nvSpPr>
        <p:spPr/>
        <p:txBody>
          <a:bodyPr/>
          <a:lstStyle/>
          <a:p>
            <a:fld id="{4B1EB396-A6B2-4B80-84DA-DD098F88C46B}" type="slidenum">
              <a:rPr lang="en-US" altLang="en-US" smtClean="0"/>
              <a:pPr/>
              <a:t>10</a:t>
            </a:fld>
            <a:endParaRPr lang="en-US" altLang="en-US" dirty="0"/>
          </a:p>
        </p:txBody>
      </p:sp>
      <p:pic>
        <p:nvPicPr>
          <p:cNvPr id="5" name="Picture 2" descr="Ernst &amp; Young - Wikipedia">
            <a:extLst>
              <a:ext uri="{FF2B5EF4-FFF2-40B4-BE49-F238E27FC236}">
                <a16:creationId xmlns:a16="http://schemas.microsoft.com/office/drawing/2014/main" id="{651FBD1A-B4BD-450A-A989-299A0439A7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999" y="978851"/>
            <a:ext cx="866124" cy="86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95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7D8FDF-09B4-980E-166E-7B82D6858A6F}"/>
              </a:ext>
            </a:extLst>
          </p:cNvPr>
          <p:cNvSpPr>
            <a:spLocks noGrp="1"/>
          </p:cNvSpPr>
          <p:nvPr>
            <p:ph type="title"/>
          </p:nvPr>
        </p:nvSpPr>
        <p:spPr/>
        <p:txBody>
          <a:bodyPr/>
          <a:lstStyle/>
          <a:p>
            <a:r>
              <a:rPr lang="en-US" dirty="0"/>
              <a:t>Grounded research</a:t>
            </a:r>
          </a:p>
        </p:txBody>
      </p:sp>
      <p:sp>
        <p:nvSpPr>
          <p:cNvPr id="3" name="Content Placeholder 2">
            <a:extLst>
              <a:ext uri="{FF2B5EF4-FFF2-40B4-BE49-F238E27FC236}">
                <a16:creationId xmlns:a16="http://schemas.microsoft.com/office/drawing/2014/main" id="{86B77093-486E-4552-BF76-A2774ABC230F}"/>
              </a:ext>
            </a:extLst>
          </p:cNvPr>
          <p:cNvSpPr>
            <a:spLocks noGrp="1"/>
          </p:cNvSpPr>
          <p:nvPr>
            <p:ph idx="1"/>
          </p:nvPr>
        </p:nvSpPr>
        <p:spPr/>
        <p:txBody>
          <a:bodyPr/>
          <a:lstStyle/>
          <a:p>
            <a:pPr algn="l" fontAlgn="base"/>
            <a:r>
              <a:rPr lang="en-US" b="1" i="1" dirty="0">
                <a:solidFill>
                  <a:srgbClr val="333333"/>
                </a:solidFill>
                <a:effectLst/>
                <a:latin typeface="Open Sans" panose="020B0606030504020204" pitchFamily="34" charset="0"/>
              </a:rPr>
              <a:t>Adding </a:t>
            </a:r>
            <a:r>
              <a:rPr lang="en-US" b="1" i="1" dirty="0">
                <a:solidFill>
                  <a:srgbClr val="333333"/>
                </a:solidFill>
                <a:effectLst/>
                <a:highlight>
                  <a:srgbClr val="FF00FF"/>
                </a:highlight>
                <a:latin typeface="Open Sans" panose="020B0606030504020204" pitchFamily="34" charset="0"/>
              </a:rPr>
              <a:t>value</a:t>
            </a:r>
            <a:r>
              <a:rPr lang="en-US" b="1" i="1" dirty="0">
                <a:solidFill>
                  <a:srgbClr val="333333"/>
                </a:solidFill>
                <a:effectLst/>
                <a:latin typeface="Open Sans" panose="020B0606030504020204" pitchFamily="34" charset="0"/>
              </a:rPr>
              <a:t> to audit and confidence in assurance</a:t>
            </a:r>
            <a:endParaRPr lang="en-US" b="0" i="1" dirty="0">
              <a:solidFill>
                <a:srgbClr val="333333"/>
              </a:solidFill>
              <a:effectLst/>
              <a:latin typeface="Open Sans" panose="020B0606030504020204" pitchFamily="34" charset="0"/>
            </a:endParaRPr>
          </a:p>
          <a:p>
            <a:pPr fontAlgn="base"/>
            <a:r>
              <a:rPr lang="en-US" b="0" i="1" dirty="0">
                <a:solidFill>
                  <a:srgbClr val="333333"/>
                </a:solidFill>
                <a:effectLst/>
                <a:latin typeface="Open Sans" panose="020B0606030504020204" pitchFamily="34" charset="0"/>
              </a:rPr>
              <a:t>KPMG’s audit – powered by D&amp;A – is raising the bar on audit quality by enabling us to test complete data populations and understand the business reasons behind outliers and anomalies. Automated audit capabilities let our people focus on the higher risk areas of the audit. </a:t>
            </a:r>
            <a:r>
              <a:rPr lang="en-US" b="1" i="1" dirty="0">
                <a:solidFill>
                  <a:srgbClr val="333333"/>
                </a:solidFill>
                <a:effectLst/>
                <a:latin typeface="Open Sans" panose="020B0606030504020204" pitchFamily="34" charset="0"/>
              </a:rPr>
              <a:t>And the enhanced business </a:t>
            </a:r>
            <a:r>
              <a:rPr lang="en-US" b="1" i="1" dirty="0">
                <a:solidFill>
                  <a:srgbClr val="333333"/>
                </a:solidFill>
                <a:effectLst/>
                <a:highlight>
                  <a:srgbClr val="FFFF00"/>
                </a:highlight>
                <a:latin typeface="Open Sans" panose="020B0606030504020204" pitchFamily="34" charset="0"/>
              </a:rPr>
              <a:t>insights</a:t>
            </a:r>
            <a:r>
              <a:rPr lang="en-US" b="1" i="1" dirty="0">
                <a:solidFill>
                  <a:srgbClr val="333333"/>
                </a:solidFill>
                <a:effectLst/>
                <a:latin typeface="Open Sans" panose="020B0606030504020204" pitchFamily="34" charset="0"/>
              </a:rPr>
              <a:t> our audit teams bring to the audit help you see your business from a new perspective. </a:t>
            </a:r>
          </a:p>
          <a:p>
            <a:pPr fontAlgn="base"/>
            <a:r>
              <a:rPr lang="en-US" b="0" i="1" dirty="0">
                <a:solidFill>
                  <a:srgbClr val="333333"/>
                </a:solidFill>
                <a:effectLst/>
                <a:latin typeface="Open Sans" panose="020B0606030504020204" pitchFamily="34" charset="0"/>
                <a:hlinkClick r:id="rId2"/>
              </a:rPr>
              <a:t>https://home.kpmg/xx/en/home/services/audit/audit-data-analytics.html</a:t>
            </a:r>
            <a:r>
              <a:rPr lang="en-US" b="0" i="1" dirty="0">
                <a:solidFill>
                  <a:srgbClr val="333333"/>
                </a:solidFill>
                <a:effectLst/>
                <a:latin typeface="Open Sans" panose="020B0606030504020204" pitchFamily="34" charset="0"/>
              </a:rPr>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7437ECE-ADDB-410D-8E66-0B7F3EDFA3AF}"/>
              </a:ext>
            </a:extLst>
          </p:cNvPr>
          <p:cNvSpPr>
            <a:spLocks noGrp="1"/>
          </p:cNvSpPr>
          <p:nvPr>
            <p:ph type="sldNum" sz="quarter" idx="10"/>
          </p:nvPr>
        </p:nvSpPr>
        <p:spPr/>
        <p:txBody>
          <a:bodyPr/>
          <a:lstStyle/>
          <a:p>
            <a:fld id="{4B1EB396-A6B2-4B80-84DA-DD098F88C46B}" type="slidenum">
              <a:rPr lang="en-US" altLang="en-US" smtClean="0"/>
              <a:pPr/>
              <a:t>11</a:t>
            </a:fld>
            <a:endParaRPr lang="en-US" altLang="en-US" dirty="0"/>
          </a:p>
        </p:txBody>
      </p:sp>
      <p:pic>
        <p:nvPicPr>
          <p:cNvPr id="3074" name="Picture 2" descr="KPMG - DiversityInc">
            <a:extLst>
              <a:ext uri="{FF2B5EF4-FFF2-40B4-BE49-F238E27FC236}">
                <a16:creationId xmlns:a16="http://schemas.microsoft.com/office/drawing/2014/main" id="{11EA8705-ACA4-4086-A7FE-4F70AAAC5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885" y="966788"/>
            <a:ext cx="1517370" cy="84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6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A0DE-9CDA-4A32-9692-E5A1AA6BE858}"/>
              </a:ext>
            </a:extLst>
          </p:cNvPr>
          <p:cNvSpPr>
            <a:spLocks noGrp="1"/>
          </p:cNvSpPr>
          <p:nvPr>
            <p:ph type="title"/>
          </p:nvPr>
        </p:nvSpPr>
        <p:spPr/>
        <p:txBody>
          <a:bodyPr/>
          <a:lstStyle/>
          <a:p>
            <a:r>
              <a:rPr lang="en-US" dirty="0"/>
              <a:t>			  Clara</a:t>
            </a:r>
          </a:p>
        </p:txBody>
      </p:sp>
      <p:sp>
        <p:nvSpPr>
          <p:cNvPr id="3" name="Content Placeholder 2">
            <a:extLst>
              <a:ext uri="{FF2B5EF4-FFF2-40B4-BE49-F238E27FC236}">
                <a16:creationId xmlns:a16="http://schemas.microsoft.com/office/drawing/2014/main" id="{BA616EF9-BD4E-48C3-A337-DFE1FE511739}"/>
              </a:ext>
            </a:extLst>
          </p:cNvPr>
          <p:cNvSpPr>
            <a:spLocks noGrp="1"/>
          </p:cNvSpPr>
          <p:nvPr>
            <p:ph idx="1"/>
          </p:nvPr>
        </p:nvSpPr>
        <p:spPr/>
        <p:txBody>
          <a:bodyPr/>
          <a:lstStyle/>
          <a:p>
            <a:r>
              <a:rPr lang="en-US" b="1" dirty="0"/>
              <a:t>KPMG Clara </a:t>
            </a:r>
            <a:r>
              <a:rPr lang="en-US" dirty="0"/>
              <a:t>is firm’s suite of audit analytics, work management and communication tools.</a:t>
            </a:r>
          </a:p>
          <a:p>
            <a:r>
              <a:rPr lang="en-US" i="1" dirty="0"/>
              <a:t>Traditional audits are performed on historic snapshots of your business - which made sense in less complex economic times, when the past was a fair indicator of future performance. But the world has changed – audits need to match these volatile times and deliver more: more relevant </a:t>
            </a:r>
            <a:r>
              <a:rPr lang="en-US" b="1" i="1" dirty="0">
                <a:highlight>
                  <a:srgbClr val="FFFF00"/>
                </a:highlight>
              </a:rPr>
              <a:t>insights</a:t>
            </a:r>
            <a:r>
              <a:rPr lang="en-US" i="1" dirty="0"/>
              <a:t> to keep you one step ahead, no matter how complex the present is, and the future appears. </a:t>
            </a:r>
          </a:p>
          <a:p>
            <a:r>
              <a:rPr lang="en-US" dirty="0">
                <a:highlight>
                  <a:srgbClr val="00FFFF"/>
                </a:highlight>
                <a:hlinkClick r:id="rId2"/>
              </a:rPr>
              <a:t>https://home.kpmg/xx/en/home/insights/2015/02/audit-data-analytics-video.html</a:t>
            </a:r>
            <a:r>
              <a:rPr lang="en-US" dirty="0">
                <a:highlight>
                  <a:srgbClr val="00FFFF"/>
                </a:highlight>
              </a:rPr>
              <a:t> </a:t>
            </a:r>
          </a:p>
        </p:txBody>
      </p:sp>
      <p:sp>
        <p:nvSpPr>
          <p:cNvPr id="4" name="Slide Number Placeholder 3">
            <a:extLst>
              <a:ext uri="{FF2B5EF4-FFF2-40B4-BE49-F238E27FC236}">
                <a16:creationId xmlns:a16="http://schemas.microsoft.com/office/drawing/2014/main" id="{9CE86411-FD98-4FF5-9ADB-1DC9D9B79BBE}"/>
              </a:ext>
            </a:extLst>
          </p:cNvPr>
          <p:cNvSpPr>
            <a:spLocks noGrp="1"/>
          </p:cNvSpPr>
          <p:nvPr>
            <p:ph type="sldNum" sz="quarter" idx="10"/>
          </p:nvPr>
        </p:nvSpPr>
        <p:spPr/>
        <p:txBody>
          <a:bodyPr/>
          <a:lstStyle/>
          <a:p>
            <a:fld id="{4B1EB396-A6B2-4B80-84DA-DD098F88C46B}" type="slidenum">
              <a:rPr lang="en-US" altLang="en-US" smtClean="0"/>
              <a:pPr/>
              <a:t>12</a:t>
            </a:fld>
            <a:endParaRPr lang="en-US" altLang="en-US" dirty="0"/>
          </a:p>
        </p:txBody>
      </p:sp>
      <p:pic>
        <p:nvPicPr>
          <p:cNvPr id="6" name="Picture 2" descr="KPMG - DiversityInc">
            <a:extLst>
              <a:ext uri="{FF2B5EF4-FFF2-40B4-BE49-F238E27FC236}">
                <a16:creationId xmlns:a16="http://schemas.microsoft.com/office/drawing/2014/main" id="{2701BDA3-FB6E-4E8F-960F-50B06F881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17173"/>
            <a:ext cx="1517370" cy="84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8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C62D-8539-ECE7-78BA-C1285CF4F006}"/>
              </a:ext>
            </a:extLst>
          </p:cNvPr>
          <p:cNvSpPr>
            <a:spLocks noGrp="1"/>
          </p:cNvSpPr>
          <p:nvPr>
            <p:ph type="title"/>
          </p:nvPr>
        </p:nvSpPr>
        <p:spPr/>
        <p:txBody>
          <a:bodyPr/>
          <a:lstStyle/>
          <a:p>
            <a:r>
              <a:rPr lang="en-US" dirty="0"/>
              <a:t>Grounded research</a:t>
            </a:r>
          </a:p>
        </p:txBody>
      </p:sp>
      <p:sp>
        <p:nvSpPr>
          <p:cNvPr id="3" name="Content Placeholder 2">
            <a:extLst>
              <a:ext uri="{FF2B5EF4-FFF2-40B4-BE49-F238E27FC236}">
                <a16:creationId xmlns:a16="http://schemas.microsoft.com/office/drawing/2014/main" id="{1E21241E-AB58-4606-AA7E-38F308C2C450}"/>
              </a:ext>
            </a:extLst>
          </p:cNvPr>
          <p:cNvSpPr>
            <a:spLocks noGrp="1"/>
          </p:cNvSpPr>
          <p:nvPr>
            <p:ph idx="1"/>
          </p:nvPr>
        </p:nvSpPr>
        <p:spPr/>
        <p:txBody>
          <a:bodyPr/>
          <a:lstStyle/>
          <a:p>
            <a:r>
              <a:rPr lang="en-US" i="1" dirty="0"/>
              <a:t>Four unique, smart technologies - </a:t>
            </a:r>
            <a:r>
              <a:rPr lang="en-US" b="1" i="1" dirty="0"/>
              <a:t>Aura, Halo, Connect </a:t>
            </a:r>
            <a:r>
              <a:rPr lang="en-US" i="1" dirty="0"/>
              <a:t>and</a:t>
            </a:r>
            <a:r>
              <a:rPr lang="en-US" b="1" i="1" dirty="0"/>
              <a:t> Extract </a:t>
            </a:r>
            <a:r>
              <a:rPr lang="en-US" i="1" dirty="0"/>
              <a:t>- underpin the safety, </a:t>
            </a:r>
            <a:r>
              <a:rPr lang="en-US" b="1" i="1" dirty="0">
                <a:highlight>
                  <a:srgbClr val="FFFF00"/>
                </a:highlight>
              </a:rPr>
              <a:t>insight</a:t>
            </a:r>
            <a:r>
              <a:rPr lang="en-US" i="1" dirty="0"/>
              <a:t> and real-time capability of the audit.</a:t>
            </a:r>
          </a:p>
          <a:p>
            <a:r>
              <a:rPr lang="en-US" i="1" dirty="0"/>
              <a:t>Our suite of tools enables us to better spot anomalies or new trends. We then use the latest data </a:t>
            </a:r>
            <a:r>
              <a:rPr lang="en-US" i="1" dirty="0" err="1"/>
              <a:t>visualisation</a:t>
            </a:r>
            <a:r>
              <a:rPr lang="en-US" i="1" dirty="0"/>
              <a:t> tools so you can see beyond numbers on a page. This also enables us to target testing and </a:t>
            </a:r>
            <a:r>
              <a:rPr lang="en-US" b="1" i="1" dirty="0"/>
              <a:t>unlock new </a:t>
            </a:r>
            <a:r>
              <a:rPr lang="en-US" b="1" i="1" dirty="0">
                <a:highlight>
                  <a:srgbClr val="FF00FF"/>
                </a:highlight>
              </a:rPr>
              <a:t>value</a:t>
            </a:r>
            <a:r>
              <a:rPr lang="en-US" b="1" i="1" dirty="0"/>
              <a:t> </a:t>
            </a:r>
            <a:r>
              <a:rPr lang="en-US" i="1" dirty="0"/>
              <a:t>and analysis related to critical audit areas.</a:t>
            </a:r>
          </a:p>
          <a:p>
            <a:r>
              <a:rPr lang="en-US" dirty="0">
                <a:hlinkClick r:id="rId2"/>
              </a:rPr>
              <a:t>https://www.pwc.com/gx/en/services/audit-assurance/the-pwc-audit.html</a:t>
            </a:r>
            <a:r>
              <a:rPr lang="en-US" dirty="0"/>
              <a:t> </a:t>
            </a:r>
          </a:p>
        </p:txBody>
      </p:sp>
      <p:sp>
        <p:nvSpPr>
          <p:cNvPr id="4" name="Slide Number Placeholder 3">
            <a:extLst>
              <a:ext uri="{FF2B5EF4-FFF2-40B4-BE49-F238E27FC236}">
                <a16:creationId xmlns:a16="http://schemas.microsoft.com/office/drawing/2014/main" id="{23EF80DF-101E-4A7E-8FCF-CB735AE40FEE}"/>
              </a:ext>
            </a:extLst>
          </p:cNvPr>
          <p:cNvSpPr>
            <a:spLocks noGrp="1"/>
          </p:cNvSpPr>
          <p:nvPr>
            <p:ph type="sldNum" sz="quarter" idx="10"/>
          </p:nvPr>
        </p:nvSpPr>
        <p:spPr/>
        <p:txBody>
          <a:bodyPr/>
          <a:lstStyle/>
          <a:p>
            <a:fld id="{4B1EB396-A6B2-4B80-84DA-DD098F88C46B}" type="slidenum">
              <a:rPr lang="en-US" altLang="en-US" smtClean="0"/>
              <a:pPr/>
              <a:t>13</a:t>
            </a:fld>
            <a:endParaRPr lang="en-US" altLang="en-US" dirty="0"/>
          </a:p>
        </p:txBody>
      </p:sp>
      <p:pic>
        <p:nvPicPr>
          <p:cNvPr id="4100" name="Picture 4" descr="Valuing Corporate Environmental Impacts: PwC Methodology Document. -  Capitals Coalition">
            <a:extLst>
              <a:ext uri="{FF2B5EF4-FFF2-40B4-BE49-F238E27FC236}">
                <a16:creationId xmlns:a16="http://schemas.microsoft.com/office/drawing/2014/main" id="{1C15D1CD-6C25-4583-B8DB-6414DA420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877" y="1006043"/>
            <a:ext cx="2602591"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1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6A43-89C5-413F-B58F-FDE5A1552192}"/>
              </a:ext>
            </a:extLst>
          </p:cNvPr>
          <p:cNvSpPr>
            <a:spLocks noGrp="1"/>
          </p:cNvSpPr>
          <p:nvPr>
            <p:ph type="title"/>
          </p:nvPr>
        </p:nvSpPr>
        <p:spPr/>
        <p:txBody>
          <a:bodyPr/>
          <a:lstStyle/>
          <a:p>
            <a:r>
              <a:rPr lang="en-US" dirty="0"/>
              <a:t>						Audit analytic toolset</a:t>
            </a:r>
          </a:p>
        </p:txBody>
      </p:sp>
      <p:sp>
        <p:nvSpPr>
          <p:cNvPr id="3" name="Content Placeholder 2">
            <a:extLst>
              <a:ext uri="{FF2B5EF4-FFF2-40B4-BE49-F238E27FC236}">
                <a16:creationId xmlns:a16="http://schemas.microsoft.com/office/drawing/2014/main" id="{205FBD5F-544B-4E52-B7BB-B99EA5C6C868}"/>
              </a:ext>
            </a:extLst>
          </p:cNvPr>
          <p:cNvSpPr>
            <a:spLocks noGrp="1"/>
          </p:cNvSpPr>
          <p:nvPr>
            <p:ph idx="1"/>
          </p:nvPr>
        </p:nvSpPr>
        <p:spPr/>
        <p:txBody>
          <a:bodyPr/>
          <a:lstStyle/>
          <a:p>
            <a:r>
              <a:rPr lang="en-US" b="1" dirty="0"/>
              <a:t>Aura: </a:t>
            </a:r>
            <a:r>
              <a:rPr lang="en-US" i="1" dirty="0"/>
              <a:t>Our cloud-based platform is the engine that powers the audit providing quality and consistency throughout the audit. </a:t>
            </a:r>
          </a:p>
          <a:p>
            <a:r>
              <a:rPr lang="en-US" b="1" dirty="0"/>
              <a:t>Halo: </a:t>
            </a:r>
            <a:r>
              <a:rPr lang="en-US" i="1" dirty="0"/>
              <a:t>Award-winning, market-leading technology that harnesses the power of data to help teams see what needs to be seen beyond the numbers on the page.</a:t>
            </a:r>
          </a:p>
          <a:p>
            <a:r>
              <a:rPr lang="en-US" b="1" dirty="0"/>
              <a:t>Connect: </a:t>
            </a:r>
            <a:r>
              <a:rPr lang="en-US" i="1" dirty="0"/>
              <a:t>Our collaboration platform provides fast, efficient and secure information sharing at every stage of the audit.</a:t>
            </a:r>
          </a:p>
          <a:p>
            <a:r>
              <a:rPr lang="en-US" b="1" dirty="0"/>
              <a:t>Extract: </a:t>
            </a:r>
            <a:r>
              <a:rPr lang="en-US" i="1" dirty="0"/>
              <a:t>Our suite of extraction tools </a:t>
            </a:r>
            <a:r>
              <a:rPr lang="en-US" i="1" dirty="0" err="1"/>
              <a:t>standardises</a:t>
            </a:r>
            <a:r>
              <a:rPr lang="en-US" i="1" dirty="0"/>
              <a:t> the way we communicate data requests and how we securely extract and transfer your data.</a:t>
            </a:r>
          </a:p>
        </p:txBody>
      </p:sp>
      <p:sp>
        <p:nvSpPr>
          <p:cNvPr id="4" name="Slide Number Placeholder 3">
            <a:extLst>
              <a:ext uri="{FF2B5EF4-FFF2-40B4-BE49-F238E27FC236}">
                <a16:creationId xmlns:a16="http://schemas.microsoft.com/office/drawing/2014/main" id="{2FC78443-AB44-423B-88D0-8F1172CCFF63}"/>
              </a:ext>
            </a:extLst>
          </p:cNvPr>
          <p:cNvSpPr>
            <a:spLocks noGrp="1"/>
          </p:cNvSpPr>
          <p:nvPr>
            <p:ph type="sldNum" sz="quarter" idx="10"/>
          </p:nvPr>
        </p:nvSpPr>
        <p:spPr/>
        <p:txBody>
          <a:bodyPr/>
          <a:lstStyle/>
          <a:p>
            <a:fld id="{4B1EB396-A6B2-4B80-84DA-DD098F88C46B}" type="slidenum">
              <a:rPr lang="en-US" altLang="en-US" smtClean="0"/>
              <a:pPr/>
              <a:t>14</a:t>
            </a:fld>
            <a:endParaRPr lang="en-US" altLang="en-US" dirty="0"/>
          </a:p>
        </p:txBody>
      </p:sp>
      <p:pic>
        <p:nvPicPr>
          <p:cNvPr id="5" name="Picture 4" descr="Valuing Corporate Environmental Impacts: PwC Methodology Document. -  Capitals Coalition">
            <a:extLst>
              <a:ext uri="{FF2B5EF4-FFF2-40B4-BE49-F238E27FC236}">
                <a16:creationId xmlns:a16="http://schemas.microsoft.com/office/drawing/2014/main" id="{9533F81F-23FD-4367-8A9A-C804F518C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85" y="1047564"/>
            <a:ext cx="2602591"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4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5082-0D9D-4BEC-B2DC-028991093CBB}"/>
              </a:ext>
            </a:extLst>
          </p:cNvPr>
          <p:cNvSpPr>
            <a:spLocks noGrp="1"/>
          </p:cNvSpPr>
          <p:nvPr>
            <p:ph type="title"/>
          </p:nvPr>
        </p:nvSpPr>
        <p:spPr/>
        <p:txBody>
          <a:bodyPr/>
          <a:lstStyle/>
          <a:p>
            <a:r>
              <a:rPr lang="en-US" dirty="0"/>
              <a:t>Commonalities across the Big-4</a:t>
            </a:r>
          </a:p>
        </p:txBody>
      </p:sp>
      <p:sp>
        <p:nvSpPr>
          <p:cNvPr id="3" name="Content Placeholder 2">
            <a:extLst>
              <a:ext uri="{FF2B5EF4-FFF2-40B4-BE49-F238E27FC236}">
                <a16:creationId xmlns:a16="http://schemas.microsoft.com/office/drawing/2014/main" id="{82BFC152-7E17-48BC-8994-451B603A374F}"/>
              </a:ext>
            </a:extLst>
          </p:cNvPr>
          <p:cNvSpPr>
            <a:spLocks noGrp="1"/>
          </p:cNvSpPr>
          <p:nvPr>
            <p:ph idx="1"/>
          </p:nvPr>
        </p:nvSpPr>
        <p:spPr/>
        <p:txBody>
          <a:bodyPr/>
          <a:lstStyle/>
          <a:p>
            <a:r>
              <a:rPr lang="en-US" dirty="0"/>
              <a:t>All the firms publicize their multi-million-dollar investments in BDA technology and the training of their auditors to use it.</a:t>
            </a:r>
          </a:p>
          <a:p>
            <a:r>
              <a:rPr lang="en-US" dirty="0"/>
              <a:t>All have a similar suite of technologies to work on the cloud, analyze populations of diverse datasets, communicate within the team and with the client and to extract data from various sources.</a:t>
            </a:r>
          </a:p>
          <a:p>
            <a:r>
              <a:rPr lang="en-US" dirty="0"/>
              <a:t>All use the same word to describe what they promise clients: not just a better audit, but </a:t>
            </a:r>
            <a:r>
              <a:rPr lang="en-US" b="1" dirty="0">
                <a:highlight>
                  <a:srgbClr val="FFFF00"/>
                </a:highlight>
              </a:rPr>
              <a:t>insights</a:t>
            </a:r>
            <a:r>
              <a:rPr lang="en-US" dirty="0"/>
              <a:t> about the effective workings of business processes in the organization in order to add </a:t>
            </a:r>
            <a:r>
              <a:rPr lang="en-US" b="1" dirty="0">
                <a:highlight>
                  <a:srgbClr val="FF00FF"/>
                </a:highlight>
              </a:rPr>
              <a:t>value</a:t>
            </a:r>
            <a:r>
              <a:rPr lang="en-US" dirty="0"/>
              <a:t> to the audit client.</a:t>
            </a:r>
          </a:p>
          <a:p>
            <a:r>
              <a:rPr lang="en-US" dirty="0"/>
              <a:t>Let’s focus on the extract and insight components.</a:t>
            </a:r>
          </a:p>
        </p:txBody>
      </p:sp>
      <p:sp>
        <p:nvSpPr>
          <p:cNvPr id="4" name="Slide Number Placeholder 3">
            <a:extLst>
              <a:ext uri="{FF2B5EF4-FFF2-40B4-BE49-F238E27FC236}">
                <a16:creationId xmlns:a16="http://schemas.microsoft.com/office/drawing/2014/main" id="{8D40DD28-7A11-449F-B192-7B61763250CB}"/>
              </a:ext>
            </a:extLst>
          </p:cNvPr>
          <p:cNvSpPr>
            <a:spLocks noGrp="1"/>
          </p:cNvSpPr>
          <p:nvPr>
            <p:ph type="sldNum" sz="quarter" idx="10"/>
          </p:nvPr>
        </p:nvSpPr>
        <p:spPr/>
        <p:txBody>
          <a:bodyPr/>
          <a:lstStyle/>
          <a:p>
            <a:fld id="{4B1EB396-A6B2-4B80-84DA-DD098F88C46B}" type="slidenum">
              <a:rPr lang="en-US" altLang="en-US" smtClean="0"/>
              <a:pPr/>
              <a:t>15</a:t>
            </a:fld>
            <a:endParaRPr lang="en-US" altLang="en-US" dirty="0"/>
          </a:p>
        </p:txBody>
      </p:sp>
    </p:spTree>
    <p:extLst>
      <p:ext uri="{BB962C8B-B14F-4D97-AF65-F5344CB8AC3E}">
        <p14:creationId xmlns:p14="http://schemas.microsoft.com/office/powerpoint/2010/main" val="1260039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A520-BE87-4498-8695-75D295E48016}"/>
              </a:ext>
            </a:extLst>
          </p:cNvPr>
          <p:cNvSpPr>
            <a:spLocks noGrp="1"/>
          </p:cNvSpPr>
          <p:nvPr>
            <p:ph type="title"/>
          </p:nvPr>
        </p:nvSpPr>
        <p:spPr/>
        <p:txBody>
          <a:bodyPr/>
          <a:lstStyle/>
          <a:p>
            <a:r>
              <a:rPr lang="en-US" dirty="0"/>
              <a:t>Overcoming hurdles to BDA adoption</a:t>
            </a:r>
          </a:p>
        </p:txBody>
      </p:sp>
      <p:sp>
        <p:nvSpPr>
          <p:cNvPr id="3" name="Content Placeholder 2">
            <a:extLst>
              <a:ext uri="{FF2B5EF4-FFF2-40B4-BE49-F238E27FC236}">
                <a16:creationId xmlns:a16="http://schemas.microsoft.com/office/drawing/2014/main" id="{BD6B8F0A-C345-4167-941B-582CC7E6773F}"/>
              </a:ext>
            </a:extLst>
          </p:cNvPr>
          <p:cNvSpPr>
            <a:spLocks noGrp="1"/>
          </p:cNvSpPr>
          <p:nvPr>
            <p:ph idx="1"/>
          </p:nvPr>
        </p:nvSpPr>
        <p:spPr/>
        <p:txBody>
          <a:bodyPr/>
          <a:lstStyle/>
          <a:p>
            <a:r>
              <a:rPr lang="en-US" dirty="0"/>
              <a:t>A decade ago, the unimpressive track record of the audit profession in adopting technology led many academics (including yours truly…) to be skeptical that their reception to big data would be any different.</a:t>
            </a:r>
          </a:p>
          <a:p>
            <a:r>
              <a:rPr lang="en-US" dirty="0"/>
              <a:t>In fact, there has been a revolution in the application of technology to audit practice due to several factors.</a:t>
            </a:r>
          </a:p>
          <a:p>
            <a:r>
              <a:rPr lang="en-US" dirty="0"/>
              <a:t>As the use of emerging technology and big data analytics became ubiquitous at their clients, it was simply impossible for auditors to continue to refuse to do so.</a:t>
            </a:r>
          </a:p>
          <a:p>
            <a:r>
              <a:rPr lang="en-US" dirty="0"/>
              <a:t>This is a </a:t>
            </a:r>
            <a:r>
              <a:rPr lang="en-US" b="1" dirty="0"/>
              <a:t>demand</a:t>
            </a:r>
            <a:r>
              <a:rPr lang="en-US" dirty="0"/>
              <a:t> side effect, but there was also important </a:t>
            </a:r>
            <a:r>
              <a:rPr lang="en-US" b="1" dirty="0"/>
              <a:t>supply </a:t>
            </a:r>
            <a:r>
              <a:rPr lang="en-US" dirty="0"/>
              <a:t>side</a:t>
            </a:r>
            <a:r>
              <a:rPr lang="en-US" b="1" dirty="0"/>
              <a:t> </a:t>
            </a:r>
            <a:r>
              <a:rPr lang="en-US" dirty="0"/>
              <a:t>reasons. </a:t>
            </a:r>
          </a:p>
        </p:txBody>
      </p:sp>
      <p:sp>
        <p:nvSpPr>
          <p:cNvPr id="4" name="Slide Number Placeholder 3">
            <a:extLst>
              <a:ext uri="{FF2B5EF4-FFF2-40B4-BE49-F238E27FC236}">
                <a16:creationId xmlns:a16="http://schemas.microsoft.com/office/drawing/2014/main" id="{AA096B87-2D63-4A89-8983-2F6E208172B8}"/>
              </a:ext>
            </a:extLst>
          </p:cNvPr>
          <p:cNvSpPr>
            <a:spLocks noGrp="1"/>
          </p:cNvSpPr>
          <p:nvPr>
            <p:ph type="sldNum" sz="quarter" idx="10"/>
          </p:nvPr>
        </p:nvSpPr>
        <p:spPr/>
        <p:txBody>
          <a:bodyPr/>
          <a:lstStyle/>
          <a:p>
            <a:fld id="{4B1EB396-A6B2-4B80-84DA-DD098F88C46B}" type="slidenum">
              <a:rPr lang="en-US" altLang="en-US" smtClean="0"/>
              <a:pPr/>
              <a:t>16</a:t>
            </a:fld>
            <a:endParaRPr lang="en-US" altLang="en-US" dirty="0"/>
          </a:p>
        </p:txBody>
      </p:sp>
    </p:spTree>
    <p:extLst>
      <p:ext uri="{BB962C8B-B14F-4D97-AF65-F5344CB8AC3E}">
        <p14:creationId xmlns:p14="http://schemas.microsoft.com/office/powerpoint/2010/main" val="64264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5338-D99C-4E69-92AD-EAF8DD6FDB3C}"/>
              </a:ext>
            </a:extLst>
          </p:cNvPr>
          <p:cNvSpPr>
            <a:spLocks noGrp="1"/>
          </p:cNvSpPr>
          <p:nvPr>
            <p:ph type="title"/>
          </p:nvPr>
        </p:nvSpPr>
        <p:spPr/>
        <p:txBody>
          <a:bodyPr/>
          <a:lstStyle/>
          <a:p>
            <a:r>
              <a:rPr lang="en-US" dirty="0"/>
              <a:t>Decreasing costs of implementing BDA</a:t>
            </a:r>
          </a:p>
        </p:txBody>
      </p:sp>
      <p:sp>
        <p:nvSpPr>
          <p:cNvPr id="3" name="Content Placeholder 2">
            <a:extLst>
              <a:ext uri="{FF2B5EF4-FFF2-40B4-BE49-F238E27FC236}">
                <a16:creationId xmlns:a16="http://schemas.microsoft.com/office/drawing/2014/main" id="{B378D0E5-EAF2-44F2-99FE-4435AA585D4A}"/>
              </a:ext>
            </a:extLst>
          </p:cNvPr>
          <p:cNvSpPr>
            <a:spLocks noGrp="1"/>
          </p:cNvSpPr>
          <p:nvPr>
            <p:ph idx="1"/>
          </p:nvPr>
        </p:nvSpPr>
        <p:spPr/>
        <p:txBody>
          <a:bodyPr/>
          <a:lstStyle/>
          <a:p>
            <a:r>
              <a:rPr lang="en-US" dirty="0"/>
              <a:t>The costs of implementing BDA include the challenges of extracting data and of analyzing large datasets. </a:t>
            </a:r>
          </a:p>
          <a:p>
            <a:r>
              <a:rPr lang="en-US" dirty="0"/>
              <a:t>As these costs decrease, the barriers of entry to BDA implementation decrease, a supply-side effect. </a:t>
            </a:r>
          </a:p>
          <a:p>
            <a:r>
              <a:rPr lang="en-US" dirty="0"/>
              <a:t>A decade ago, data extraction was considered to be such an intractable problem that the AICPA developed the </a:t>
            </a:r>
            <a:r>
              <a:rPr lang="en-US" b="1" dirty="0"/>
              <a:t>Audit Data Standard </a:t>
            </a:r>
            <a:r>
              <a:rPr lang="en-US" dirty="0"/>
              <a:t>(ADS) as a proposed solution.</a:t>
            </a:r>
          </a:p>
          <a:p>
            <a:r>
              <a:rPr lang="en-US" dirty="0"/>
              <a:t>In practice, the ADS never gained traction because other, cheaper, and off-the-shelf solutions arose that enables data extraction from diverse datasets and legacy systems. </a:t>
            </a:r>
          </a:p>
        </p:txBody>
      </p:sp>
      <p:sp>
        <p:nvSpPr>
          <p:cNvPr id="4" name="Slide Number Placeholder 3">
            <a:extLst>
              <a:ext uri="{FF2B5EF4-FFF2-40B4-BE49-F238E27FC236}">
                <a16:creationId xmlns:a16="http://schemas.microsoft.com/office/drawing/2014/main" id="{BE3FBADC-C537-43DF-9EA2-A0BE484AEBC6}"/>
              </a:ext>
            </a:extLst>
          </p:cNvPr>
          <p:cNvSpPr>
            <a:spLocks noGrp="1"/>
          </p:cNvSpPr>
          <p:nvPr>
            <p:ph type="sldNum" sz="quarter" idx="10"/>
          </p:nvPr>
        </p:nvSpPr>
        <p:spPr/>
        <p:txBody>
          <a:bodyPr/>
          <a:lstStyle/>
          <a:p>
            <a:fld id="{4B1EB396-A6B2-4B80-84DA-DD098F88C46B}" type="slidenum">
              <a:rPr lang="en-US" altLang="en-US" smtClean="0"/>
              <a:pPr/>
              <a:t>17</a:t>
            </a:fld>
            <a:endParaRPr lang="en-US" altLang="en-US" dirty="0"/>
          </a:p>
        </p:txBody>
      </p:sp>
    </p:spTree>
    <p:extLst>
      <p:ext uri="{BB962C8B-B14F-4D97-AF65-F5344CB8AC3E}">
        <p14:creationId xmlns:p14="http://schemas.microsoft.com/office/powerpoint/2010/main" val="410391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15F3-3F37-48F0-81A4-D2292CB837D6}"/>
              </a:ext>
            </a:extLst>
          </p:cNvPr>
          <p:cNvSpPr>
            <a:spLocks noGrp="1"/>
          </p:cNvSpPr>
          <p:nvPr>
            <p:ph type="title"/>
          </p:nvPr>
        </p:nvSpPr>
        <p:spPr/>
        <p:txBody>
          <a:bodyPr/>
          <a:lstStyle/>
          <a:p>
            <a:r>
              <a:rPr lang="en-US" dirty="0"/>
              <a:t>Extraction an outcome of the wider context of accounting information systems</a:t>
            </a:r>
          </a:p>
        </p:txBody>
      </p:sp>
      <p:sp>
        <p:nvSpPr>
          <p:cNvPr id="3" name="Content Placeholder 2">
            <a:extLst>
              <a:ext uri="{FF2B5EF4-FFF2-40B4-BE49-F238E27FC236}">
                <a16:creationId xmlns:a16="http://schemas.microsoft.com/office/drawing/2014/main" id="{CCD46089-79EA-4DCE-BB95-899C8987A0FF}"/>
              </a:ext>
            </a:extLst>
          </p:cNvPr>
          <p:cNvSpPr>
            <a:spLocks noGrp="1"/>
          </p:cNvSpPr>
          <p:nvPr>
            <p:ph idx="1"/>
          </p:nvPr>
        </p:nvSpPr>
        <p:spPr/>
        <p:txBody>
          <a:bodyPr/>
          <a:lstStyle/>
          <a:p>
            <a:r>
              <a:rPr lang="en-US" dirty="0"/>
              <a:t>AIS is just one small part of the far larger information system ecosystem of both hardware and software. </a:t>
            </a:r>
          </a:p>
          <a:p>
            <a:r>
              <a:rPr lang="en-US" dirty="0"/>
              <a:t>There are few, if any, </a:t>
            </a:r>
            <a:r>
              <a:rPr lang="en-US" b="1" dirty="0"/>
              <a:t>accounting-specific IS needs</a:t>
            </a:r>
            <a:r>
              <a:rPr lang="en-US" dirty="0"/>
              <a:t>, which means that mostly auditors can use </a:t>
            </a:r>
            <a:r>
              <a:rPr lang="en-US" b="1" dirty="0"/>
              <a:t>off-the-shelf</a:t>
            </a:r>
            <a:r>
              <a:rPr lang="en-US" dirty="0"/>
              <a:t> IS and IT products meant for other purposes, perhaps with some slight modification. </a:t>
            </a:r>
          </a:p>
          <a:p>
            <a:r>
              <a:rPr lang="en-US" dirty="0"/>
              <a:t>Extraction, analysis and visualization tools that auditors use were not developed for them specifically, but to meet the demands of a much larger market. </a:t>
            </a:r>
          </a:p>
          <a:p>
            <a:r>
              <a:rPr lang="en-US" dirty="0"/>
              <a:t>The ability of auditors to meet their IS needs with </a:t>
            </a:r>
            <a:r>
              <a:rPr lang="en-US" b="1" dirty="0"/>
              <a:t>dual-use</a:t>
            </a:r>
            <a:r>
              <a:rPr lang="en-US" dirty="0"/>
              <a:t> technology greatly reduces the costs and speeds implementation of BDA.</a:t>
            </a:r>
          </a:p>
        </p:txBody>
      </p:sp>
      <p:sp>
        <p:nvSpPr>
          <p:cNvPr id="4" name="Slide Number Placeholder 3">
            <a:extLst>
              <a:ext uri="{FF2B5EF4-FFF2-40B4-BE49-F238E27FC236}">
                <a16:creationId xmlns:a16="http://schemas.microsoft.com/office/drawing/2014/main" id="{F932EE52-E7B7-473A-9787-DB0FA43C08D1}"/>
              </a:ext>
            </a:extLst>
          </p:cNvPr>
          <p:cNvSpPr>
            <a:spLocks noGrp="1"/>
          </p:cNvSpPr>
          <p:nvPr>
            <p:ph type="sldNum" sz="quarter" idx="10"/>
          </p:nvPr>
        </p:nvSpPr>
        <p:spPr/>
        <p:txBody>
          <a:bodyPr/>
          <a:lstStyle/>
          <a:p>
            <a:fld id="{4B1EB396-A6B2-4B80-84DA-DD098F88C46B}" type="slidenum">
              <a:rPr lang="en-US" altLang="en-US" smtClean="0"/>
              <a:pPr/>
              <a:t>18</a:t>
            </a:fld>
            <a:endParaRPr lang="en-US" altLang="en-US" dirty="0"/>
          </a:p>
        </p:txBody>
      </p:sp>
    </p:spTree>
    <p:extLst>
      <p:ext uri="{BB962C8B-B14F-4D97-AF65-F5344CB8AC3E}">
        <p14:creationId xmlns:p14="http://schemas.microsoft.com/office/powerpoint/2010/main" val="22550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395B-BF35-4E4B-BEE5-8D06F0E9A000}"/>
              </a:ext>
            </a:extLst>
          </p:cNvPr>
          <p:cNvSpPr>
            <a:spLocks noGrp="1"/>
          </p:cNvSpPr>
          <p:nvPr>
            <p:ph type="title"/>
          </p:nvPr>
        </p:nvSpPr>
        <p:spPr/>
        <p:txBody>
          <a:bodyPr/>
          <a:lstStyle/>
          <a:p>
            <a:r>
              <a:rPr lang="en-US" dirty="0"/>
              <a:t>This phenomenon has been encountered before</a:t>
            </a:r>
          </a:p>
        </p:txBody>
      </p:sp>
      <p:sp>
        <p:nvSpPr>
          <p:cNvPr id="3" name="Content Placeholder 2">
            <a:extLst>
              <a:ext uri="{FF2B5EF4-FFF2-40B4-BE49-F238E27FC236}">
                <a16:creationId xmlns:a16="http://schemas.microsoft.com/office/drawing/2014/main" id="{B8B1A8F5-522A-48EB-94CE-0C60455A45B6}"/>
              </a:ext>
            </a:extLst>
          </p:cNvPr>
          <p:cNvSpPr>
            <a:spLocks noGrp="1"/>
          </p:cNvSpPr>
          <p:nvPr>
            <p:ph idx="1"/>
          </p:nvPr>
        </p:nvSpPr>
        <p:spPr/>
        <p:txBody>
          <a:bodyPr/>
          <a:lstStyle/>
          <a:p>
            <a:r>
              <a:rPr lang="en-US" dirty="0"/>
              <a:t>Continuous auditing only became feasible when clients centralized their IS systems using enterprise resource planning systems (ERP), such as 	   . </a:t>
            </a:r>
          </a:p>
          <a:p>
            <a:r>
              <a:rPr lang="en-US" dirty="0"/>
              <a:t>Businesses started to shift towards ERP systems in fear of Y2K, and they are now ubiquitous. ERP systems and the 			relational databases they are built upon created the data-rich business environment that is now taken for granted.</a:t>
            </a:r>
          </a:p>
          <a:p>
            <a:r>
              <a:rPr lang="en-US" dirty="0"/>
              <a:t>Obviously, no business would have spent the billions that ERP systems required just to meet the needs of auditors. But auditors were fortunate to be able to “piggyback” onto these investments.</a:t>
            </a:r>
          </a:p>
        </p:txBody>
      </p:sp>
      <p:sp>
        <p:nvSpPr>
          <p:cNvPr id="4" name="Slide Number Placeholder 3">
            <a:extLst>
              <a:ext uri="{FF2B5EF4-FFF2-40B4-BE49-F238E27FC236}">
                <a16:creationId xmlns:a16="http://schemas.microsoft.com/office/drawing/2014/main" id="{0BCE0A71-1394-476E-B3C9-F8CB8E8928FB}"/>
              </a:ext>
            </a:extLst>
          </p:cNvPr>
          <p:cNvSpPr>
            <a:spLocks noGrp="1"/>
          </p:cNvSpPr>
          <p:nvPr>
            <p:ph type="sldNum" sz="quarter" idx="10"/>
          </p:nvPr>
        </p:nvSpPr>
        <p:spPr/>
        <p:txBody>
          <a:bodyPr/>
          <a:lstStyle/>
          <a:p>
            <a:fld id="{4B1EB396-A6B2-4B80-84DA-DD098F88C46B}" type="slidenum">
              <a:rPr lang="en-US" altLang="en-US" smtClean="0"/>
              <a:pPr/>
              <a:t>19</a:t>
            </a:fld>
            <a:endParaRPr lang="en-US" altLang="en-US" dirty="0"/>
          </a:p>
        </p:txBody>
      </p:sp>
      <p:pic>
        <p:nvPicPr>
          <p:cNvPr id="5128" name="Picture 8" descr="SAP - Wikipedia">
            <a:extLst>
              <a:ext uri="{FF2B5EF4-FFF2-40B4-BE49-F238E27FC236}">
                <a16:creationId xmlns:a16="http://schemas.microsoft.com/office/drawing/2014/main" id="{AAF9759F-29B1-4C91-A7A4-E3A4106E89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0853" y="2586100"/>
            <a:ext cx="788423" cy="400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EED14F-8679-4C21-8554-5B7F2DD6609C}"/>
              </a:ext>
            </a:extLst>
          </p:cNvPr>
          <p:cNvPicPr>
            <a:picLocks noChangeAspect="1"/>
          </p:cNvPicPr>
          <p:nvPr/>
        </p:nvPicPr>
        <p:blipFill>
          <a:blip r:embed="rId3"/>
          <a:stretch>
            <a:fillRect/>
          </a:stretch>
        </p:blipFill>
        <p:spPr>
          <a:xfrm>
            <a:off x="3304544" y="3664879"/>
            <a:ext cx="1239258" cy="391659"/>
          </a:xfrm>
          <a:prstGeom prst="rect">
            <a:avLst/>
          </a:prstGeom>
        </p:spPr>
      </p:pic>
    </p:spTree>
    <p:extLst>
      <p:ext uri="{BB962C8B-B14F-4D97-AF65-F5344CB8AC3E}">
        <p14:creationId xmlns:p14="http://schemas.microsoft.com/office/powerpoint/2010/main" val="141132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F84D-4048-4A6F-BD01-6122F0948C91}"/>
              </a:ext>
            </a:extLst>
          </p:cNvPr>
          <p:cNvSpPr>
            <a:spLocks noGrp="1"/>
          </p:cNvSpPr>
          <p:nvPr>
            <p:ph type="title"/>
          </p:nvPr>
        </p:nvSpPr>
        <p:spPr/>
        <p:txBody>
          <a:bodyPr/>
          <a:lstStyle/>
          <a:p>
            <a:r>
              <a:rPr lang="en-US" dirty="0"/>
              <a:t>Overview of the presentation</a:t>
            </a:r>
          </a:p>
        </p:txBody>
      </p:sp>
      <p:sp>
        <p:nvSpPr>
          <p:cNvPr id="3" name="Content Placeholder 2">
            <a:extLst>
              <a:ext uri="{FF2B5EF4-FFF2-40B4-BE49-F238E27FC236}">
                <a16:creationId xmlns:a16="http://schemas.microsoft.com/office/drawing/2014/main" id="{957F3217-1EE4-405A-8651-AFBB381E8A87}"/>
              </a:ext>
            </a:extLst>
          </p:cNvPr>
          <p:cNvSpPr>
            <a:spLocks noGrp="1"/>
          </p:cNvSpPr>
          <p:nvPr>
            <p:ph idx="1"/>
          </p:nvPr>
        </p:nvSpPr>
        <p:spPr/>
        <p:txBody>
          <a:bodyPr/>
          <a:lstStyle/>
          <a:p>
            <a:r>
              <a:rPr lang="en-US" dirty="0"/>
              <a:t>This paper aims to make accounting researchers aware of the radically new ways in which the Big 4 audit firms are marketing their audit services and how this will necessitate a fundamental rethink of what an audit is and how it is sold and consumed. </a:t>
            </a:r>
          </a:p>
          <a:p>
            <a:r>
              <a:rPr lang="en-US" dirty="0"/>
              <a:t>What is at stake is the perception of what an audit provides to a client and how it is regulated and undertaken—and taught and researched. </a:t>
            </a:r>
          </a:p>
          <a:p>
            <a:r>
              <a:rPr lang="en-US" dirty="0"/>
              <a:t>Rather than the traditional focus on compliance, audits are being advertised as adding </a:t>
            </a:r>
            <a:r>
              <a:rPr lang="en-US" b="1" dirty="0"/>
              <a:t>value</a:t>
            </a:r>
            <a:r>
              <a:rPr lang="en-US" dirty="0"/>
              <a:t> and </a:t>
            </a:r>
            <a:r>
              <a:rPr lang="en-US" b="1" dirty="0"/>
              <a:t>insight</a:t>
            </a:r>
            <a:r>
              <a:rPr lang="en-US" dirty="0"/>
              <a:t> to the audit client through the application of technology-enabled </a:t>
            </a:r>
            <a:r>
              <a:rPr lang="en-US" b="1" dirty="0"/>
              <a:t>Big Data Analytics </a:t>
            </a:r>
            <a:r>
              <a:rPr lang="en-US" dirty="0"/>
              <a:t>(BDA). </a:t>
            </a:r>
          </a:p>
        </p:txBody>
      </p:sp>
      <p:sp>
        <p:nvSpPr>
          <p:cNvPr id="4" name="Slide Number Placeholder 3">
            <a:extLst>
              <a:ext uri="{FF2B5EF4-FFF2-40B4-BE49-F238E27FC236}">
                <a16:creationId xmlns:a16="http://schemas.microsoft.com/office/drawing/2014/main" id="{73D82248-82D0-45E5-A9A5-2A8E1BDBBC07}"/>
              </a:ext>
            </a:extLst>
          </p:cNvPr>
          <p:cNvSpPr>
            <a:spLocks noGrp="1"/>
          </p:cNvSpPr>
          <p:nvPr>
            <p:ph type="sldNum" sz="quarter" idx="10"/>
          </p:nvPr>
        </p:nvSpPr>
        <p:spPr/>
        <p:txBody>
          <a:bodyPr/>
          <a:lstStyle/>
          <a:p>
            <a:fld id="{4B1EB396-A6B2-4B80-84DA-DD098F88C46B}" type="slidenum">
              <a:rPr lang="en-US" altLang="en-US" smtClean="0"/>
              <a:pPr/>
              <a:t>2</a:t>
            </a:fld>
            <a:endParaRPr lang="en-US" altLang="en-US" dirty="0"/>
          </a:p>
        </p:txBody>
      </p:sp>
    </p:spTree>
    <p:extLst>
      <p:ext uri="{BB962C8B-B14F-4D97-AF65-F5344CB8AC3E}">
        <p14:creationId xmlns:p14="http://schemas.microsoft.com/office/powerpoint/2010/main" val="993856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4790-8C6C-4DB4-9EB4-01AC98E756E4}"/>
              </a:ext>
            </a:extLst>
          </p:cNvPr>
          <p:cNvSpPr>
            <a:spLocks noGrp="1"/>
          </p:cNvSpPr>
          <p:nvPr>
            <p:ph type="title"/>
          </p:nvPr>
        </p:nvSpPr>
        <p:spPr/>
        <p:txBody>
          <a:bodyPr/>
          <a:lstStyle/>
          <a:p>
            <a:r>
              <a:rPr lang="en-US" dirty="0"/>
              <a:t>The implications of BDA technology being dual-use</a:t>
            </a:r>
          </a:p>
        </p:txBody>
      </p:sp>
      <p:sp>
        <p:nvSpPr>
          <p:cNvPr id="3" name="Content Placeholder 2">
            <a:extLst>
              <a:ext uri="{FF2B5EF4-FFF2-40B4-BE49-F238E27FC236}">
                <a16:creationId xmlns:a16="http://schemas.microsoft.com/office/drawing/2014/main" id="{EB318903-4C9F-449A-A35D-28AB74A168C9}"/>
              </a:ext>
            </a:extLst>
          </p:cNvPr>
          <p:cNvSpPr>
            <a:spLocks noGrp="1"/>
          </p:cNvSpPr>
          <p:nvPr>
            <p:ph idx="1"/>
          </p:nvPr>
        </p:nvSpPr>
        <p:spPr/>
        <p:txBody>
          <a:bodyPr/>
          <a:lstStyle/>
          <a:p>
            <a:r>
              <a:rPr lang="en-US" dirty="0"/>
              <a:t>The systems that the Big-4 use for auditing, such as KPMG Clara, EY Helix or PWC Halo don’t have to reinvent the wheel. They can leverage already powerful software such as		, 					,	     , 					 ,	 , 		, 		 , 					etc. </a:t>
            </a:r>
          </a:p>
          <a:p>
            <a:r>
              <a:rPr lang="en-US" dirty="0"/>
              <a:t>Obviously, for hardware they are directly using existing computer, communications and database systems, so doing the same for software is an obvious next step.</a:t>
            </a:r>
          </a:p>
          <a:p>
            <a:r>
              <a:rPr lang="en-US" dirty="0"/>
              <a:t>The resulting reduction in barriers to adoption is only one affect. The other is the increase in capability that dual-use technology offers auditors.</a:t>
            </a:r>
          </a:p>
          <a:p>
            <a:endParaRPr lang="en-US" dirty="0"/>
          </a:p>
        </p:txBody>
      </p:sp>
      <p:sp>
        <p:nvSpPr>
          <p:cNvPr id="4" name="Slide Number Placeholder 3">
            <a:extLst>
              <a:ext uri="{FF2B5EF4-FFF2-40B4-BE49-F238E27FC236}">
                <a16:creationId xmlns:a16="http://schemas.microsoft.com/office/drawing/2014/main" id="{0BB29B1C-C046-4CB4-AC9C-FF82BBD940CC}"/>
              </a:ext>
            </a:extLst>
          </p:cNvPr>
          <p:cNvSpPr>
            <a:spLocks noGrp="1"/>
          </p:cNvSpPr>
          <p:nvPr>
            <p:ph type="sldNum" sz="quarter" idx="10"/>
          </p:nvPr>
        </p:nvSpPr>
        <p:spPr/>
        <p:txBody>
          <a:bodyPr/>
          <a:lstStyle/>
          <a:p>
            <a:fld id="{4B1EB396-A6B2-4B80-84DA-DD098F88C46B}" type="slidenum">
              <a:rPr lang="en-US" altLang="en-US" smtClean="0"/>
              <a:pPr/>
              <a:t>20</a:t>
            </a:fld>
            <a:endParaRPr lang="en-US" altLang="en-US" dirty="0"/>
          </a:p>
        </p:txBody>
      </p:sp>
      <p:pic>
        <p:nvPicPr>
          <p:cNvPr id="7" name="Picture 6">
            <a:extLst>
              <a:ext uri="{FF2B5EF4-FFF2-40B4-BE49-F238E27FC236}">
                <a16:creationId xmlns:a16="http://schemas.microsoft.com/office/drawing/2014/main" id="{44D0B0DF-3B2B-43CE-AAFB-1EFCBAC7E2AB}"/>
              </a:ext>
            </a:extLst>
          </p:cNvPr>
          <p:cNvPicPr>
            <a:picLocks noChangeAspect="1"/>
          </p:cNvPicPr>
          <p:nvPr/>
        </p:nvPicPr>
        <p:blipFill>
          <a:blip r:embed="rId2"/>
          <a:stretch>
            <a:fillRect/>
          </a:stretch>
        </p:blipFill>
        <p:spPr>
          <a:xfrm>
            <a:off x="5374884" y="2920441"/>
            <a:ext cx="1786897" cy="418510"/>
          </a:xfrm>
          <a:prstGeom prst="rect">
            <a:avLst/>
          </a:prstGeom>
        </p:spPr>
      </p:pic>
      <p:pic>
        <p:nvPicPr>
          <p:cNvPr id="8" name="Picture 7">
            <a:extLst>
              <a:ext uri="{FF2B5EF4-FFF2-40B4-BE49-F238E27FC236}">
                <a16:creationId xmlns:a16="http://schemas.microsoft.com/office/drawing/2014/main" id="{A5F4F20D-9FEC-474E-BB22-1C685DFA632A}"/>
              </a:ext>
            </a:extLst>
          </p:cNvPr>
          <p:cNvPicPr>
            <a:picLocks noChangeAspect="1"/>
          </p:cNvPicPr>
          <p:nvPr/>
        </p:nvPicPr>
        <p:blipFill>
          <a:blip r:embed="rId3"/>
          <a:stretch>
            <a:fillRect/>
          </a:stretch>
        </p:blipFill>
        <p:spPr>
          <a:xfrm>
            <a:off x="931310" y="3291034"/>
            <a:ext cx="1937566" cy="303552"/>
          </a:xfrm>
          <a:prstGeom prst="rect">
            <a:avLst/>
          </a:prstGeom>
        </p:spPr>
      </p:pic>
      <p:pic>
        <p:nvPicPr>
          <p:cNvPr id="10" name="Picture 9">
            <a:extLst>
              <a:ext uri="{FF2B5EF4-FFF2-40B4-BE49-F238E27FC236}">
                <a16:creationId xmlns:a16="http://schemas.microsoft.com/office/drawing/2014/main" id="{B08DB322-AC7B-4B93-BC95-4F3A1E579FC6}"/>
              </a:ext>
            </a:extLst>
          </p:cNvPr>
          <p:cNvPicPr>
            <a:picLocks noChangeAspect="1"/>
          </p:cNvPicPr>
          <p:nvPr/>
        </p:nvPicPr>
        <p:blipFill>
          <a:blip r:embed="rId4"/>
          <a:stretch>
            <a:fillRect/>
          </a:stretch>
        </p:blipFill>
        <p:spPr>
          <a:xfrm>
            <a:off x="3106975" y="3245550"/>
            <a:ext cx="1009839" cy="415816"/>
          </a:xfrm>
          <a:prstGeom prst="rect">
            <a:avLst/>
          </a:prstGeom>
        </p:spPr>
      </p:pic>
      <p:pic>
        <p:nvPicPr>
          <p:cNvPr id="11" name="Picture 10">
            <a:extLst>
              <a:ext uri="{FF2B5EF4-FFF2-40B4-BE49-F238E27FC236}">
                <a16:creationId xmlns:a16="http://schemas.microsoft.com/office/drawing/2014/main" id="{E066B6B4-F619-4F27-95FB-ACAC27077343}"/>
              </a:ext>
            </a:extLst>
          </p:cNvPr>
          <p:cNvPicPr>
            <a:picLocks noChangeAspect="1"/>
          </p:cNvPicPr>
          <p:nvPr/>
        </p:nvPicPr>
        <p:blipFill>
          <a:blip r:embed="rId5"/>
          <a:stretch>
            <a:fillRect/>
          </a:stretch>
        </p:blipFill>
        <p:spPr>
          <a:xfrm>
            <a:off x="7624193" y="2886779"/>
            <a:ext cx="600195" cy="465151"/>
          </a:xfrm>
          <a:prstGeom prst="rect">
            <a:avLst/>
          </a:prstGeom>
        </p:spPr>
      </p:pic>
      <p:pic>
        <p:nvPicPr>
          <p:cNvPr id="16" name="Picture 15">
            <a:extLst>
              <a:ext uri="{FF2B5EF4-FFF2-40B4-BE49-F238E27FC236}">
                <a16:creationId xmlns:a16="http://schemas.microsoft.com/office/drawing/2014/main" id="{9D120BD7-89FB-40E8-97D9-586A0E998B02}"/>
              </a:ext>
            </a:extLst>
          </p:cNvPr>
          <p:cNvPicPr>
            <a:picLocks noChangeAspect="1"/>
          </p:cNvPicPr>
          <p:nvPr/>
        </p:nvPicPr>
        <p:blipFill>
          <a:blip r:embed="rId6"/>
          <a:stretch>
            <a:fillRect/>
          </a:stretch>
        </p:blipFill>
        <p:spPr>
          <a:xfrm>
            <a:off x="4762811" y="2947677"/>
            <a:ext cx="343357" cy="343357"/>
          </a:xfrm>
          <a:prstGeom prst="rect">
            <a:avLst/>
          </a:prstGeom>
        </p:spPr>
      </p:pic>
      <p:pic>
        <p:nvPicPr>
          <p:cNvPr id="17" name="Picture 16">
            <a:extLst>
              <a:ext uri="{FF2B5EF4-FFF2-40B4-BE49-F238E27FC236}">
                <a16:creationId xmlns:a16="http://schemas.microsoft.com/office/drawing/2014/main" id="{7033A69E-5C92-45FD-8941-BAB452634BF5}"/>
              </a:ext>
            </a:extLst>
          </p:cNvPr>
          <p:cNvPicPr>
            <a:picLocks noChangeAspect="1"/>
          </p:cNvPicPr>
          <p:nvPr/>
        </p:nvPicPr>
        <p:blipFill>
          <a:blip r:embed="rId7"/>
          <a:stretch>
            <a:fillRect/>
          </a:stretch>
        </p:blipFill>
        <p:spPr>
          <a:xfrm>
            <a:off x="4388359" y="3221382"/>
            <a:ext cx="788693" cy="524839"/>
          </a:xfrm>
          <a:prstGeom prst="rect">
            <a:avLst/>
          </a:prstGeom>
        </p:spPr>
      </p:pic>
      <p:pic>
        <p:nvPicPr>
          <p:cNvPr id="18" name="Picture 17">
            <a:extLst>
              <a:ext uri="{FF2B5EF4-FFF2-40B4-BE49-F238E27FC236}">
                <a16:creationId xmlns:a16="http://schemas.microsoft.com/office/drawing/2014/main" id="{B0CBC107-DB2E-4927-B7DD-5D49DCFDD52D}"/>
              </a:ext>
            </a:extLst>
          </p:cNvPr>
          <p:cNvPicPr>
            <a:picLocks noChangeAspect="1"/>
          </p:cNvPicPr>
          <p:nvPr/>
        </p:nvPicPr>
        <p:blipFill>
          <a:blip r:embed="rId8"/>
          <a:stretch>
            <a:fillRect/>
          </a:stretch>
        </p:blipFill>
        <p:spPr>
          <a:xfrm>
            <a:off x="5464641" y="3348535"/>
            <a:ext cx="1469814" cy="371376"/>
          </a:xfrm>
          <a:prstGeom prst="rect">
            <a:avLst/>
          </a:prstGeom>
        </p:spPr>
      </p:pic>
    </p:spTree>
    <p:extLst>
      <p:ext uri="{BB962C8B-B14F-4D97-AF65-F5344CB8AC3E}">
        <p14:creationId xmlns:p14="http://schemas.microsoft.com/office/powerpoint/2010/main" val="278912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E393-61A8-46E1-8268-C0811EB2C8CA}"/>
              </a:ext>
            </a:extLst>
          </p:cNvPr>
          <p:cNvSpPr>
            <a:spLocks noGrp="1"/>
          </p:cNvSpPr>
          <p:nvPr>
            <p:ph type="title"/>
          </p:nvPr>
        </p:nvSpPr>
        <p:spPr/>
        <p:txBody>
          <a:bodyPr/>
          <a:lstStyle/>
          <a:p>
            <a:r>
              <a:rPr lang="en-US" dirty="0"/>
              <a:t>What is it that auditors want to achieve with audit analytics?</a:t>
            </a:r>
          </a:p>
        </p:txBody>
      </p:sp>
      <p:sp>
        <p:nvSpPr>
          <p:cNvPr id="3" name="Content Placeholder 2">
            <a:extLst>
              <a:ext uri="{FF2B5EF4-FFF2-40B4-BE49-F238E27FC236}">
                <a16:creationId xmlns:a16="http://schemas.microsoft.com/office/drawing/2014/main" id="{DA9D2CBA-731E-479F-B8A9-194DEE358C41}"/>
              </a:ext>
            </a:extLst>
          </p:cNvPr>
          <p:cNvSpPr>
            <a:spLocks noGrp="1"/>
          </p:cNvSpPr>
          <p:nvPr>
            <p:ph idx="1"/>
          </p:nvPr>
        </p:nvSpPr>
        <p:spPr/>
        <p:txBody>
          <a:bodyPr/>
          <a:lstStyle/>
          <a:p>
            <a:r>
              <a:rPr lang="en-US" dirty="0"/>
              <a:t>At this point, we need to step back for a moment and ask a fundamental question that is not often considered: </a:t>
            </a:r>
            <a:r>
              <a:rPr lang="en-US" b="1" dirty="0"/>
              <a:t>What do auditors want to achieve when they use audit data analytics?</a:t>
            </a:r>
          </a:p>
          <a:p>
            <a:r>
              <a:rPr lang="en-US" dirty="0"/>
              <a:t>Standards say that analytical procedures are a </a:t>
            </a:r>
            <a:r>
              <a:rPr lang="en-US" b="1" dirty="0"/>
              <a:t>means towards the end </a:t>
            </a:r>
            <a:r>
              <a:rPr lang="en-US" dirty="0"/>
              <a:t>of obtaining an effective audit. Hence, use of BDA stops once sufficient audit evidence is obtained to support the audit assertion.</a:t>
            </a:r>
          </a:p>
          <a:p>
            <a:r>
              <a:rPr lang="en-US" dirty="0"/>
              <a:t>That is not, however, how the Big-4 are advertising their use of BDA. Rather, they emphasize the use of BDA to add </a:t>
            </a:r>
            <a:r>
              <a:rPr lang="en-US" b="1" dirty="0">
                <a:highlight>
                  <a:srgbClr val="FF00FF"/>
                </a:highlight>
              </a:rPr>
              <a:t>value</a:t>
            </a:r>
            <a:r>
              <a:rPr lang="en-US" dirty="0"/>
              <a:t> by obtaining </a:t>
            </a:r>
            <a:r>
              <a:rPr lang="en-US" b="1" dirty="0">
                <a:highlight>
                  <a:srgbClr val="FFFF00"/>
                </a:highlight>
              </a:rPr>
              <a:t>insights</a:t>
            </a:r>
            <a:r>
              <a:rPr lang="en-US" dirty="0"/>
              <a:t> into the operations of the audit client’s business.</a:t>
            </a:r>
          </a:p>
          <a:p>
            <a:endParaRPr lang="en-US" dirty="0"/>
          </a:p>
        </p:txBody>
      </p:sp>
      <p:sp>
        <p:nvSpPr>
          <p:cNvPr id="4" name="Slide Number Placeholder 3">
            <a:extLst>
              <a:ext uri="{FF2B5EF4-FFF2-40B4-BE49-F238E27FC236}">
                <a16:creationId xmlns:a16="http://schemas.microsoft.com/office/drawing/2014/main" id="{FF001A72-641B-4157-B375-FD4723306DF4}"/>
              </a:ext>
            </a:extLst>
          </p:cNvPr>
          <p:cNvSpPr>
            <a:spLocks noGrp="1"/>
          </p:cNvSpPr>
          <p:nvPr>
            <p:ph type="sldNum" sz="quarter" idx="10"/>
          </p:nvPr>
        </p:nvSpPr>
        <p:spPr/>
        <p:txBody>
          <a:bodyPr/>
          <a:lstStyle/>
          <a:p>
            <a:fld id="{4B1EB396-A6B2-4B80-84DA-DD098F88C46B}" type="slidenum">
              <a:rPr lang="en-US" altLang="en-US" smtClean="0"/>
              <a:pPr/>
              <a:t>21</a:t>
            </a:fld>
            <a:endParaRPr lang="en-US" altLang="en-US" dirty="0"/>
          </a:p>
        </p:txBody>
      </p:sp>
    </p:spTree>
    <p:extLst>
      <p:ext uri="{BB962C8B-B14F-4D97-AF65-F5344CB8AC3E}">
        <p14:creationId xmlns:p14="http://schemas.microsoft.com/office/powerpoint/2010/main" val="124164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4A2C-3AFF-457A-8F29-96DDC22C3B5D}"/>
              </a:ext>
            </a:extLst>
          </p:cNvPr>
          <p:cNvSpPr>
            <a:spLocks noGrp="1"/>
          </p:cNvSpPr>
          <p:nvPr>
            <p:ph type="title"/>
          </p:nvPr>
        </p:nvSpPr>
        <p:spPr/>
        <p:txBody>
          <a:bodyPr/>
          <a:lstStyle/>
          <a:p>
            <a:r>
              <a:rPr lang="en-US" dirty="0"/>
              <a:t>BD Audit Analytics       BD </a:t>
            </a:r>
            <a:r>
              <a:rPr lang="en-US" strike="sngStrike" dirty="0"/>
              <a:t>Audit</a:t>
            </a:r>
            <a:r>
              <a:rPr lang="en-US" dirty="0"/>
              <a:t> Analytics</a:t>
            </a:r>
          </a:p>
        </p:txBody>
      </p:sp>
      <p:sp>
        <p:nvSpPr>
          <p:cNvPr id="3" name="Content Placeholder 2">
            <a:extLst>
              <a:ext uri="{FF2B5EF4-FFF2-40B4-BE49-F238E27FC236}">
                <a16:creationId xmlns:a16="http://schemas.microsoft.com/office/drawing/2014/main" id="{5F667816-00EB-495D-8347-F3D9F74E74F6}"/>
              </a:ext>
            </a:extLst>
          </p:cNvPr>
          <p:cNvSpPr>
            <a:spLocks noGrp="1"/>
          </p:cNvSpPr>
          <p:nvPr>
            <p:ph idx="1"/>
          </p:nvPr>
        </p:nvSpPr>
        <p:spPr/>
        <p:txBody>
          <a:bodyPr/>
          <a:lstStyle/>
          <a:p>
            <a:r>
              <a:rPr lang="en-US" dirty="0"/>
              <a:t>The source of these </a:t>
            </a:r>
            <a:r>
              <a:rPr lang="en-US" dirty="0">
                <a:highlight>
                  <a:srgbClr val="FFFF00"/>
                </a:highlight>
              </a:rPr>
              <a:t>insights</a:t>
            </a:r>
            <a:r>
              <a:rPr lang="en-US" dirty="0"/>
              <a:t> and the value added that BDA provide arises directly from their </a:t>
            </a:r>
            <a:r>
              <a:rPr lang="en-US" b="1" dirty="0"/>
              <a:t>dual</a:t>
            </a:r>
            <a:r>
              <a:rPr lang="en-US" dirty="0"/>
              <a:t> nature. </a:t>
            </a:r>
          </a:p>
          <a:p>
            <a:r>
              <a:rPr lang="en-US" dirty="0"/>
              <a:t>BDA relies on the same technological infrastructure as used by the business intelligence software designed for managers to better run their business—ERP, IOT, sensors, drones, Hadoop, SAS, R etc. </a:t>
            </a:r>
          </a:p>
          <a:p>
            <a:r>
              <a:rPr lang="en-US" dirty="0"/>
              <a:t>Hence, there is nothing that </a:t>
            </a:r>
            <a:r>
              <a:rPr lang="en-US" b="1" dirty="0"/>
              <a:t>inherently</a:t>
            </a:r>
            <a:r>
              <a:rPr lang="en-US" dirty="0"/>
              <a:t> restricts the output of BDA to audit matters only. </a:t>
            </a:r>
          </a:p>
          <a:p>
            <a:r>
              <a:rPr lang="en-US" dirty="0"/>
              <a:t>This gives auditors the means and opportunity to use their audit analytics to also obtain </a:t>
            </a:r>
            <a:r>
              <a:rPr lang="en-US" dirty="0">
                <a:highlight>
                  <a:srgbClr val="FFFF00"/>
                </a:highlight>
              </a:rPr>
              <a:t>insights</a:t>
            </a:r>
            <a:r>
              <a:rPr lang="en-US" dirty="0"/>
              <a:t> into </a:t>
            </a:r>
            <a:r>
              <a:rPr lang="en-US" b="1" dirty="0"/>
              <a:t>non-audit</a:t>
            </a:r>
            <a:r>
              <a:rPr lang="en-US" dirty="0"/>
              <a:t> related aspects of the client’s business processes in order to add further </a:t>
            </a:r>
            <a:r>
              <a:rPr lang="en-US" dirty="0">
                <a:highlight>
                  <a:srgbClr val="FF00FF"/>
                </a:highlight>
              </a:rPr>
              <a:t>value</a:t>
            </a:r>
            <a:r>
              <a:rPr lang="en-US" dirty="0"/>
              <a:t> to them.</a:t>
            </a:r>
          </a:p>
          <a:p>
            <a:pPr marL="0" indent="0">
              <a:buNone/>
            </a:pPr>
            <a:endParaRPr lang="en-US" dirty="0"/>
          </a:p>
        </p:txBody>
      </p:sp>
      <p:sp>
        <p:nvSpPr>
          <p:cNvPr id="4" name="Slide Number Placeholder 3">
            <a:extLst>
              <a:ext uri="{FF2B5EF4-FFF2-40B4-BE49-F238E27FC236}">
                <a16:creationId xmlns:a16="http://schemas.microsoft.com/office/drawing/2014/main" id="{02206059-B050-412C-B16E-1945A28C31C3}"/>
              </a:ext>
            </a:extLst>
          </p:cNvPr>
          <p:cNvSpPr>
            <a:spLocks noGrp="1"/>
          </p:cNvSpPr>
          <p:nvPr>
            <p:ph type="sldNum" sz="quarter" idx="10"/>
          </p:nvPr>
        </p:nvSpPr>
        <p:spPr/>
        <p:txBody>
          <a:bodyPr/>
          <a:lstStyle/>
          <a:p>
            <a:fld id="{4B1EB396-A6B2-4B80-84DA-DD098F88C46B}" type="slidenum">
              <a:rPr lang="en-US" altLang="en-US" smtClean="0"/>
              <a:pPr/>
              <a:t>22</a:t>
            </a:fld>
            <a:endParaRPr lang="en-US" altLang="en-US" dirty="0"/>
          </a:p>
        </p:txBody>
      </p:sp>
      <p:sp>
        <p:nvSpPr>
          <p:cNvPr id="6" name="Arrow: Right 5">
            <a:extLst>
              <a:ext uri="{FF2B5EF4-FFF2-40B4-BE49-F238E27FC236}">
                <a16:creationId xmlns:a16="http://schemas.microsoft.com/office/drawing/2014/main" id="{993483D2-72A7-427C-BEF4-305F11654FEA}"/>
              </a:ext>
            </a:extLst>
          </p:cNvPr>
          <p:cNvSpPr/>
          <p:nvPr/>
        </p:nvSpPr>
        <p:spPr bwMode="auto">
          <a:xfrm>
            <a:off x="3822757" y="1150169"/>
            <a:ext cx="535749" cy="447129"/>
          </a:xfrm>
          <a:prstGeom prst="rightArrow">
            <a:avLst/>
          </a:prstGeom>
          <a:solidFill>
            <a:schemeClr val="accent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85182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oitte Logo, history, meaning, symbol, PNG">
            <a:extLst>
              <a:ext uri="{FF2B5EF4-FFF2-40B4-BE49-F238E27FC236}">
                <a16:creationId xmlns:a16="http://schemas.microsoft.com/office/drawing/2014/main" id="{F4099A2F-7C84-4827-98B2-E9BC7FD3E5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180" y="3493088"/>
            <a:ext cx="1211227" cy="678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5726D5-937B-4F3C-B3BB-EE9EA48B8389}"/>
              </a:ext>
            </a:extLst>
          </p:cNvPr>
          <p:cNvSpPr>
            <a:spLocks noGrp="1"/>
          </p:cNvSpPr>
          <p:nvPr>
            <p:ph type="title"/>
          </p:nvPr>
        </p:nvSpPr>
        <p:spPr/>
        <p:txBody>
          <a:bodyPr/>
          <a:lstStyle/>
          <a:p>
            <a:r>
              <a:rPr lang="en-US" dirty="0"/>
              <a:t>Big-4 are explicit about this duality</a:t>
            </a:r>
          </a:p>
        </p:txBody>
      </p:sp>
      <p:sp>
        <p:nvSpPr>
          <p:cNvPr id="3" name="Content Placeholder 2">
            <a:extLst>
              <a:ext uri="{FF2B5EF4-FFF2-40B4-BE49-F238E27FC236}">
                <a16:creationId xmlns:a16="http://schemas.microsoft.com/office/drawing/2014/main" id="{B31CD026-CCE5-4B8A-8A81-B082BDB33CA5}"/>
              </a:ext>
            </a:extLst>
          </p:cNvPr>
          <p:cNvSpPr>
            <a:spLocks noGrp="1"/>
          </p:cNvSpPr>
          <p:nvPr>
            <p:ph idx="1"/>
          </p:nvPr>
        </p:nvSpPr>
        <p:spPr/>
        <p:txBody>
          <a:bodyPr/>
          <a:lstStyle/>
          <a:p>
            <a:r>
              <a:rPr lang="en-US" b="1" i="1" dirty="0"/>
              <a:t> 			</a:t>
            </a:r>
            <a:r>
              <a:rPr lang="en-US" b="1" i="1" dirty="0">
                <a:highlight>
                  <a:srgbClr val="FF00FF"/>
                </a:highlight>
              </a:rPr>
              <a:t>Value</a:t>
            </a:r>
            <a:r>
              <a:rPr lang="en-US" b="1" i="1" dirty="0"/>
              <a:t> unlocked </a:t>
            </a:r>
            <a:r>
              <a:rPr lang="en-US" i="1" dirty="0"/>
              <a:t>The </a:t>
            </a:r>
            <a:r>
              <a:rPr lang="en-US" b="1" i="1" dirty="0"/>
              <a:t>same data </a:t>
            </a:r>
            <a:r>
              <a:rPr lang="en-US" i="1" dirty="0"/>
              <a:t>that informs our audit contains a wealth of valuable </a:t>
            </a:r>
            <a:r>
              <a:rPr lang="en-US" i="1" dirty="0">
                <a:highlight>
                  <a:srgbClr val="FFFF00"/>
                </a:highlight>
              </a:rPr>
              <a:t>insights</a:t>
            </a:r>
            <a:r>
              <a:rPr lang="en-US" i="1" dirty="0"/>
              <a:t> about employees, processes, and technology. We unlock this </a:t>
            </a:r>
            <a:r>
              <a:rPr lang="en-US" b="1" i="1" dirty="0">
                <a:highlight>
                  <a:srgbClr val="FF00FF"/>
                </a:highlight>
              </a:rPr>
              <a:t>value</a:t>
            </a:r>
            <a:r>
              <a:rPr lang="en-US" i="1" dirty="0"/>
              <a:t> with over 50 benchmarks and KPIs run across business units worldwide.</a:t>
            </a:r>
          </a:p>
          <a:p>
            <a:r>
              <a:rPr lang="en-US" dirty="0"/>
              <a:t> 			  </a:t>
            </a:r>
            <a:r>
              <a:rPr lang="en-US" i="1" dirty="0"/>
              <a:t>Our audit professionals will be able to discuss the business with client executives in a much more meaningful way. They’ll be able to point out where we are </a:t>
            </a:r>
            <a:r>
              <a:rPr lang="en-US" b="1" i="1" dirty="0"/>
              <a:t>seeing trends in customer behavior, operations, and other key business factors</a:t>
            </a:r>
            <a:r>
              <a:rPr lang="en-US" i="1" dirty="0"/>
              <a:t>.</a:t>
            </a:r>
          </a:p>
        </p:txBody>
      </p:sp>
      <p:sp>
        <p:nvSpPr>
          <p:cNvPr id="4" name="Slide Number Placeholder 3">
            <a:extLst>
              <a:ext uri="{FF2B5EF4-FFF2-40B4-BE49-F238E27FC236}">
                <a16:creationId xmlns:a16="http://schemas.microsoft.com/office/drawing/2014/main" id="{7AE77B0E-D46F-4B84-8E30-D91A54BCD4F1}"/>
              </a:ext>
            </a:extLst>
          </p:cNvPr>
          <p:cNvSpPr>
            <a:spLocks noGrp="1"/>
          </p:cNvSpPr>
          <p:nvPr>
            <p:ph type="sldNum" sz="quarter" idx="10"/>
          </p:nvPr>
        </p:nvSpPr>
        <p:spPr/>
        <p:txBody>
          <a:bodyPr/>
          <a:lstStyle/>
          <a:p>
            <a:fld id="{4B1EB396-A6B2-4B80-84DA-DD098F88C46B}" type="slidenum">
              <a:rPr lang="en-US" altLang="en-US" smtClean="0"/>
              <a:pPr/>
              <a:t>23</a:t>
            </a:fld>
            <a:endParaRPr lang="en-US" altLang="en-US" dirty="0"/>
          </a:p>
        </p:txBody>
      </p:sp>
      <p:pic>
        <p:nvPicPr>
          <p:cNvPr id="5" name="Picture 2" descr="KPMG - DiversityInc">
            <a:extLst>
              <a:ext uri="{FF2B5EF4-FFF2-40B4-BE49-F238E27FC236}">
                <a16:creationId xmlns:a16="http://schemas.microsoft.com/office/drawing/2014/main" id="{85FB4006-A255-4B90-9D5A-33E6FCE5B1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370" y="1866900"/>
            <a:ext cx="804379" cy="45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03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auditors do with the insights they obtain from the analysis client data?</a:t>
            </a:r>
          </a:p>
        </p:txBody>
      </p:sp>
      <p:sp>
        <p:nvSpPr>
          <p:cNvPr id="3" name="Content Placeholder 2"/>
          <p:cNvSpPr>
            <a:spLocks noGrp="1"/>
          </p:cNvSpPr>
          <p:nvPr>
            <p:ph idx="1"/>
          </p:nvPr>
        </p:nvSpPr>
        <p:spPr/>
        <p:txBody>
          <a:bodyPr/>
          <a:lstStyle/>
          <a:p>
            <a:r>
              <a:rPr lang="en-US" dirty="0"/>
              <a:t>Even when data access and analysis were difficult to implement and constrained by computational limits auditors often obtained information that went beyond that necessary for the backward-looking function of attesting to the previous year’s financial statements.</a:t>
            </a:r>
          </a:p>
          <a:p>
            <a:r>
              <a:rPr lang="en-US" dirty="0"/>
              <a:t>That, after all, was the argument against section 202 of the Sarbanes-Oxley Act: that by restricting consulting engagements by the audit firm, valuable insights into running the business were lost. </a:t>
            </a:r>
          </a:p>
          <a:p>
            <a:r>
              <a:rPr lang="en-US" dirty="0"/>
              <a:t>Today, the only limitation  is being able to hire sufficient trained personnel and firms have switched to hiring STEM graduates over accounting students. </a:t>
            </a:r>
          </a:p>
        </p:txBody>
      </p:sp>
      <p:sp>
        <p:nvSpPr>
          <p:cNvPr id="4" name="Slide Number Placeholder 3"/>
          <p:cNvSpPr>
            <a:spLocks noGrp="1"/>
          </p:cNvSpPr>
          <p:nvPr>
            <p:ph type="sldNum" sz="quarter" idx="10"/>
          </p:nvPr>
        </p:nvSpPr>
        <p:spPr/>
        <p:txBody>
          <a:bodyPr/>
          <a:lstStyle/>
          <a:p>
            <a:fld id="{4B1EB396-A6B2-4B80-84DA-DD098F88C46B}" type="slidenum">
              <a:rPr lang="en-US" altLang="en-US" smtClean="0"/>
              <a:pPr/>
              <a:t>24</a:t>
            </a:fld>
            <a:endParaRPr lang="en-US" altLang="en-US" dirty="0"/>
          </a:p>
        </p:txBody>
      </p:sp>
    </p:spTree>
    <p:extLst>
      <p:ext uri="{BB962C8B-B14F-4D97-AF65-F5344CB8AC3E}">
        <p14:creationId xmlns:p14="http://schemas.microsoft.com/office/powerpoint/2010/main" val="1127358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BDA being dual use provides a profit opportunity</a:t>
            </a:r>
          </a:p>
        </p:txBody>
      </p:sp>
      <p:sp>
        <p:nvSpPr>
          <p:cNvPr id="3" name="Content Placeholder 2"/>
          <p:cNvSpPr>
            <a:spLocks noGrp="1"/>
          </p:cNvSpPr>
          <p:nvPr>
            <p:ph idx="1"/>
          </p:nvPr>
        </p:nvSpPr>
        <p:spPr/>
        <p:txBody>
          <a:bodyPr/>
          <a:lstStyle/>
          <a:p>
            <a:r>
              <a:rPr lang="en-US" dirty="0"/>
              <a:t>BDA duality makes it irresistible for auditors to offer higher </a:t>
            </a:r>
            <a:r>
              <a:rPr lang="en-US" dirty="0">
                <a:highlight>
                  <a:srgbClr val="FF00FF"/>
                </a:highlight>
              </a:rPr>
              <a:t>value</a:t>
            </a:r>
            <a:r>
              <a:rPr lang="en-US" dirty="0"/>
              <a:t>-added </a:t>
            </a:r>
            <a:r>
              <a:rPr lang="en-US" dirty="0">
                <a:highlight>
                  <a:srgbClr val="FFFF00"/>
                </a:highlight>
              </a:rPr>
              <a:t>insights</a:t>
            </a:r>
            <a:r>
              <a:rPr lang="en-US" dirty="0"/>
              <a:t> that transform the audit from a </a:t>
            </a:r>
            <a:r>
              <a:rPr lang="en-US" b="1" dirty="0"/>
              <a:t>compliance exercise </a:t>
            </a:r>
            <a:r>
              <a:rPr lang="en-US" dirty="0"/>
              <a:t>to a </a:t>
            </a:r>
            <a:r>
              <a:rPr lang="en-US" b="1" dirty="0"/>
              <a:t>profit-driving</a:t>
            </a:r>
            <a:r>
              <a:rPr lang="en-US" dirty="0"/>
              <a:t> one for both the audit firm and its client.</a:t>
            </a:r>
          </a:p>
          <a:p>
            <a:r>
              <a:rPr lang="en-US" dirty="0"/>
              <a:t>Indeed, limiting the new BDA methodologies to backward looking compliance means restricting their data domain and analytical capabilities—</a:t>
            </a:r>
            <a:r>
              <a:rPr lang="en-US" b="1" dirty="0"/>
              <a:t>auditing with one hand tied behind its back. </a:t>
            </a:r>
          </a:p>
          <a:p>
            <a:r>
              <a:rPr lang="en-US" dirty="0"/>
              <a:t>The new BDA facilitates auditing moving from annual to continuous, while at the same time eroding the distinction between continuous auditing and continuous monitoring.</a:t>
            </a:r>
          </a:p>
          <a:p>
            <a:endParaRPr lang="en-US" dirty="0"/>
          </a:p>
        </p:txBody>
      </p:sp>
      <p:sp>
        <p:nvSpPr>
          <p:cNvPr id="4" name="Slide Number Placeholder 3"/>
          <p:cNvSpPr>
            <a:spLocks noGrp="1"/>
          </p:cNvSpPr>
          <p:nvPr>
            <p:ph type="sldNum" sz="quarter" idx="10"/>
          </p:nvPr>
        </p:nvSpPr>
        <p:spPr/>
        <p:txBody>
          <a:bodyPr/>
          <a:lstStyle/>
          <a:p>
            <a:fld id="{4B1EB396-A6B2-4B80-84DA-DD098F88C46B}" type="slidenum">
              <a:rPr lang="en-US" altLang="en-US" smtClean="0"/>
              <a:pPr/>
              <a:t>25</a:t>
            </a:fld>
            <a:endParaRPr lang="en-US" altLang="en-US" dirty="0"/>
          </a:p>
        </p:txBody>
      </p:sp>
    </p:spTree>
    <p:extLst>
      <p:ext uri="{BB962C8B-B14F-4D97-AF65-F5344CB8AC3E}">
        <p14:creationId xmlns:p14="http://schemas.microsoft.com/office/powerpoint/2010/main" val="1847175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Traditional perspective of 								an external audit</a:t>
            </a:r>
          </a:p>
        </p:txBody>
      </p:sp>
      <p:sp>
        <p:nvSpPr>
          <p:cNvPr id="3" name="Content Placeholder 2"/>
          <p:cNvSpPr>
            <a:spLocks noGrp="1"/>
          </p:cNvSpPr>
          <p:nvPr>
            <p:ph idx="1"/>
          </p:nvPr>
        </p:nvSpPr>
        <p:spPr/>
        <p:txBody>
          <a:bodyPr/>
          <a:lstStyle/>
          <a:p>
            <a:r>
              <a:rPr lang="en-US" i="1" dirty="0"/>
              <a:t>An audit is the examination of the financial report of an organization—as presented in the annual report—by someone independent of that organization.</a:t>
            </a:r>
          </a:p>
          <a:p>
            <a:r>
              <a:rPr lang="en-US" b="1" i="1" dirty="0"/>
              <a:t>What don’t auditors do? </a:t>
            </a:r>
            <a:r>
              <a:rPr lang="en-US" i="1" dirty="0"/>
              <a:t>Judge the appropriateness of the organization's business activities or strategies or decisions made by the directors.</a:t>
            </a:r>
          </a:p>
          <a:p>
            <a:r>
              <a:rPr lang="en-US" b="1" i="1" dirty="0"/>
              <a:t>What can’t auditors do? </a:t>
            </a:r>
            <a:r>
              <a:rPr lang="en-US" i="1" dirty="0">
                <a:highlight>
                  <a:srgbClr val="FFFF00"/>
                </a:highlight>
              </a:rPr>
              <a:t>Predict the future – The audit relates to a specific past accounting period. It does not judge what may happen in the future</a:t>
            </a:r>
            <a:r>
              <a:rPr lang="en-US" i="1" dirty="0"/>
              <a:t>, and so cannot provide assurance that the organization will continue in business indefinitely.</a:t>
            </a:r>
          </a:p>
          <a:p>
            <a:r>
              <a:rPr lang="en-US" i="1" dirty="0"/>
              <a:t>	</a:t>
            </a:r>
            <a:r>
              <a:rPr lang="en-US" sz="1600" dirty="0">
                <a:hlinkClick r:id="rId2"/>
              </a:rPr>
              <a:t>https://www.pwc.com/m1/en/services/assurance/what-is-an-audit.html</a:t>
            </a:r>
            <a:r>
              <a:rPr lang="en-US" sz="1600" dirty="0"/>
              <a:t>  </a:t>
            </a:r>
          </a:p>
          <a:p>
            <a:pPr marL="0" indent="0">
              <a:spcBef>
                <a:spcPts val="1200"/>
              </a:spcBef>
              <a:spcAft>
                <a:spcPts val="1200"/>
              </a:spcAft>
              <a:buNone/>
            </a:pPr>
            <a:r>
              <a:rPr lang="en-US" dirty="0"/>
              <a:t>						</a:t>
            </a:r>
            <a:endParaRPr lang="en-US" sz="1600" dirty="0"/>
          </a:p>
        </p:txBody>
      </p:sp>
      <p:sp>
        <p:nvSpPr>
          <p:cNvPr id="4" name="Slide Number Placeholder 3"/>
          <p:cNvSpPr>
            <a:spLocks noGrp="1"/>
          </p:cNvSpPr>
          <p:nvPr>
            <p:ph type="sldNum" sz="quarter" idx="10"/>
          </p:nvPr>
        </p:nvSpPr>
        <p:spPr/>
        <p:txBody>
          <a:bodyPr/>
          <a:lstStyle/>
          <a:p>
            <a:fld id="{4B1EB396-A6B2-4B80-84DA-DD098F88C46B}" type="slidenum">
              <a:rPr lang="en-US" altLang="en-US" smtClean="0"/>
              <a:pPr/>
              <a:t>26</a:t>
            </a:fld>
            <a:endParaRPr lang="en-US" altLang="en-US" dirty="0"/>
          </a:p>
        </p:txBody>
      </p:sp>
      <p:pic>
        <p:nvPicPr>
          <p:cNvPr id="6" name="Picture 5" descr="Valuing Corporate Environmental Impacts: PwC Methodology Document. -  Capitals Coalition">
            <a:extLst>
              <a:ext uri="{FF2B5EF4-FFF2-40B4-BE49-F238E27FC236}">
                <a16:creationId xmlns:a16="http://schemas.microsoft.com/office/drawing/2014/main" id="{98143593-C21B-47EF-86C6-F74CC9025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59" y="1035480"/>
            <a:ext cx="2602591"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11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7337-D697-4048-ACF4-52386D3E5973}"/>
              </a:ext>
            </a:extLst>
          </p:cNvPr>
          <p:cNvSpPr>
            <a:spLocks noGrp="1"/>
          </p:cNvSpPr>
          <p:nvPr>
            <p:ph type="title"/>
          </p:nvPr>
        </p:nvSpPr>
        <p:spPr/>
        <p:txBody>
          <a:bodyPr/>
          <a:lstStyle/>
          <a:p>
            <a:r>
              <a:rPr lang="en-US" dirty="0"/>
              <a:t>						New perspective of an 									external audit</a:t>
            </a:r>
          </a:p>
        </p:txBody>
      </p:sp>
      <p:sp>
        <p:nvSpPr>
          <p:cNvPr id="4" name="Slide Number Placeholder 3">
            <a:extLst>
              <a:ext uri="{FF2B5EF4-FFF2-40B4-BE49-F238E27FC236}">
                <a16:creationId xmlns:a16="http://schemas.microsoft.com/office/drawing/2014/main" id="{BF3E3E16-21B6-42E5-859D-E9C8B37FAB6B}"/>
              </a:ext>
            </a:extLst>
          </p:cNvPr>
          <p:cNvSpPr>
            <a:spLocks noGrp="1"/>
          </p:cNvSpPr>
          <p:nvPr>
            <p:ph type="sldNum" sz="quarter" idx="10"/>
          </p:nvPr>
        </p:nvSpPr>
        <p:spPr/>
        <p:txBody>
          <a:bodyPr/>
          <a:lstStyle/>
          <a:p>
            <a:fld id="{4B1EB396-A6B2-4B80-84DA-DD098F88C46B}" type="slidenum">
              <a:rPr lang="en-US" altLang="en-US" smtClean="0"/>
              <a:pPr/>
              <a:t>27</a:t>
            </a:fld>
            <a:endParaRPr lang="en-US" altLang="en-US" dirty="0"/>
          </a:p>
        </p:txBody>
      </p:sp>
      <p:sp>
        <p:nvSpPr>
          <p:cNvPr id="7" name="Content Placeholder 6">
            <a:extLst>
              <a:ext uri="{FF2B5EF4-FFF2-40B4-BE49-F238E27FC236}">
                <a16:creationId xmlns:a16="http://schemas.microsoft.com/office/drawing/2014/main" id="{CB207592-52F6-4FC8-AC35-0F67980969FE}"/>
              </a:ext>
            </a:extLst>
          </p:cNvPr>
          <p:cNvSpPr>
            <a:spLocks noGrp="1"/>
          </p:cNvSpPr>
          <p:nvPr>
            <p:ph idx="1"/>
          </p:nvPr>
        </p:nvSpPr>
        <p:spPr/>
        <p:txBody>
          <a:bodyPr/>
          <a:lstStyle/>
          <a:p>
            <a:r>
              <a:rPr lang="en-US" dirty="0"/>
              <a:t>Audit insights that generate business </a:t>
            </a:r>
            <a:r>
              <a:rPr lang="en-US" b="1" dirty="0">
                <a:highlight>
                  <a:srgbClr val="FF00FF"/>
                </a:highlight>
              </a:rPr>
              <a:t>value</a:t>
            </a:r>
            <a:r>
              <a:rPr lang="en-US" dirty="0"/>
              <a:t>: Our community of solvers uses an innovative approach to spot trends and detect anomalies, giving you a fresh perspective on your audit and </a:t>
            </a:r>
            <a:r>
              <a:rPr lang="en-US" b="1" dirty="0">
                <a:highlight>
                  <a:srgbClr val="FFFF00"/>
                </a:highlight>
              </a:rPr>
              <a:t>a clearer window into your business.</a:t>
            </a:r>
          </a:p>
          <a:p>
            <a:r>
              <a:rPr lang="en-US" dirty="0">
                <a:hlinkClick r:id="rId2"/>
              </a:rPr>
              <a:t>https://www.pwc.com/us/en/services/trust-solutions/financial-statement-audit-technology-and-services.html</a:t>
            </a:r>
            <a:r>
              <a:rPr lang="en-US" dirty="0"/>
              <a:t> </a:t>
            </a:r>
          </a:p>
        </p:txBody>
      </p:sp>
      <p:pic>
        <p:nvPicPr>
          <p:cNvPr id="8" name="Content Placeholder 5">
            <a:extLst>
              <a:ext uri="{FF2B5EF4-FFF2-40B4-BE49-F238E27FC236}">
                <a16:creationId xmlns:a16="http://schemas.microsoft.com/office/drawing/2014/main" id="{273C293E-976F-418A-B172-67647687270A}"/>
              </a:ext>
            </a:extLst>
          </p:cNvPr>
          <p:cNvPicPr>
            <a:picLocks noChangeAspect="1"/>
          </p:cNvPicPr>
          <p:nvPr/>
        </p:nvPicPr>
        <p:blipFill>
          <a:blip r:embed="rId3"/>
          <a:stretch>
            <a:fillRect/>
          </a:stretch>
        </p:blipFill>
        <p:spPr bwMode="auto">
          <a:xfrm>
            <a:off x="1005032" y="4660620"/>
            <a:ext cx="7113133" cy="2132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Valuing Corporate Environmental Impacts: PwC Methodology Document. -  Capitals Coalition">
            <a:extLst>
              <a:ext uri="{FF2B5EF4-FFF2-40B4-BE49-F238E27FC236}">
                <a16:creationId xmlns:a16="http://schemas.microsoft.com/office/drawing/2014/main" id="{5AEA5C24-9874-4213-9C3D-0876FD4E7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57" y="1006043"/>
            <a:ext cx="2602591"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8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rnst &amp; Young - Wikipedia">
            <a:extLst>
              <a:ext uri="{FF2B5EF4-FFF2-40B4-BE49-F238E27FC236}">
                <a16:creationId xmlns:a16="http://schemas.microsoft.com/office/drawing/2014/main" id="{FDCAD37C-1B77-4E74-A08B-7CB0F1F5E0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128" y="3467965"/>
            <a:ext cx="435106" cy="4351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loitte Logo, history, meaning, symbol, PNG">
            <a:extLst>
              <a:ext uri="{FF2B5EF4-FFF2-40B4-BE49-F238E27FC236}">
                <a16:creationId xmlns:a16="http://schemas.microsoft.com/office/drawing/2014/main" id="{E8271099-6DDD-42B4-BBCF-7D2B27030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128" y="1712214"/>
            <a:ext cx="1211227" cy="678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audit becomes far more than compliance</a:t>
            </a:r>
          </a:p>
        </p:txBody>
      </p:sp>
      <p:sp>
        <p:nvSpPr>
          <p:cNvPr id="3" name="Content Placeholder 2"/>
          <p:cNvSpPr>
            <a:spLocks noGrp="1"/>
          </p:cNvSpPr>
          <p:nvPr>
            <p:ph idx="1"/>
          </p:nvPr>
        </p:nvSpPr>
        <p:spPr/>
        <p:txBody>
          <a:bodyPr/>
          <a:lstStyle/>
          <a:p>
            <a:r>
              <a:rPr lang="en-US" i="1" dirty="0"/>
              <a:t> 				An audit is more than an obligation—it’s a powerful lens for illuminating the current state of an enterprise, providing </a:t>
            </a:r>
            <a:r>
              <a:rPr lang="en-US" b="1" i="1" dirty="0">
                <a:highlight>
                  <a:srgbClr val="FFFF00"/>
                </a:highlight>
              </a:rPr>
              <a:t>insight</a:t>
            </a:r>
            <a:r>
              <a:rPr lang="en-US" b="1" i="1" dirty="0"/>
              <a:t> that can inform future aspirations</a:t>
            </a:r>
            <a:r>
              <a:rPr lang="en-US" i="1" dirty="0"/>
              <a:t>.	</a:t>
            </a:r>
            <a:r>
              <a:rPr lang="en-US" sz="1600" dirty="0"/>
              <a:t>	</a:t>
            </a:r>
            <a:r>
              <a:rPr lang="en-US" sz="1600" dirty="0">
                <a:hlinkClick r:id="rId4"/>
              </a:rPr>
              <a:t>https://www2.deloitte.com/us/en/services/audit.html</a:t>
            </a:r>
            <a:r>
              <a:rPr lang="en-US" sz="1600" dirty="0"/>
              <a:t> </a:t>
            </a:r>
          </a:p>
          <a:p>
            <a:r>
              <a:rPr lang="en-US" i="1" dirty="0"/>
              <a:t> 		The transformed audit will expand beyond sample-based testing to include analysis of entire populations of audit-relevant data (transaction activity and master data from key business processes), using intelligent analytics to deliver a higher quality of audit evidence and </a:t>
            </a:r>
            <a:r>
              <a:rPr lang="en-US" b="1" i="1" dirty="0"/>
              <a:t>more relevant business </a:t>
            </a:r>
            <a:r>
              <a:rPr lang="en-US" b="1" i="1" dirty="0">
                <a:highlight>
                  <a:srgbClr val="FFFF00"/>
                </a:highlight>
              </a:rPr>
              <a:t>insights</a:t>
            </a:r>
            <a:r>
              <a:rPr lang="en-US" b="1" i="1" dirty="0"/>
              <a:t>. 	</a:t>
            </a:r>
            <a:r>
              <a:rPr lang="en-US" sz="1600" b="1" dirty="0"/>
              <a:t>	</a:t>
            </a:r>
            <a:r>
              <a:rPr lang="en-US" sz="1600" dirty="0">
                <a:hlinkClick r:id="rId5"/>
              </a:rPr>
              <a:t>http://www.ey.com/gl/en/services/assurance/ey-reporting-issue-9-how-big-data-and-analytics-are-transforming-the-audit#item1</a:t>
            </a:r>
            <a:r>
              <a:rPr lang="en-US" sz="1600" dirty="0"/>
              <a:t> </a:t>
            </a:r>
          </a:p>
        </p:txBody>
      </p:sp>
      <p:sp>
        <p:nvSpPr>
          <p:cNvPr id="4" name="Slide Number Placeholder 3"/>
          <p:cNvSpPr>
            <a:spLocks noGrp="1"/>
          </p:cNvSpPr>
          <p:nvPr>
            <p:ph type="sldNum" sz="quarter" idx="10"/>
          </p:nvPr>
        </p:nvSpPr>
        <p:spPr/>
        <p:txBody>
          <a:bodyPr/>
          <a:lstStyle/>
          <a:p>
            <a:fld id="{4B1EB396-A6B2-4B80-84DA-DD098F88C46B}" type="slidenum">
              <a:rPr lang="en-US" altLang="en-US" smtClean="0"/>
              <a:pPr/>
              <a:t>28</a:t>
            </a:fld>
            <a:endParaRPr lang="en-US" altLang="en-US" dirty="0"/>
          </a:p>
        </p:txBody>
      </p:sp>
    </p:spTree>
    <p:extLst>
      <p:ext uri="{BB962C8B-B14F-4D97-AF65-F5344CB8AC3E}">
        <p14:creationId xmlns:p14="http://schemas.microsoft.com/office/powerpoint/2010/main" val="1745003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Canada is perhaps the most explicit about this change in the purpose of the audit</a:t>
            </a:r>
          </a:p>
        </p:txBody>
      </p:sp>
      <p:pic>
        <p:nvPicPr>
          <p:cNvPr id="6" name="Content Placeholder 5">
            <a:extLst>
              <a:ext uri="{FF2B5EF4-FFF2-40B4-BE49-F238E27FC236}">
                <a16:creationId xmlns:a16="http://schemas.microsoft.com/office/drawing/2014/main" id="{DEA77175-5F20-42B6-9BA6-0C8BEDB9A24E}"/>
              </a:ext>
            </a:extLst>
          </p:cNvPr>
          <p:cNvPicPr>
            <a:picLocks noGrp="1" noChangeAspect="1"/>
          </p:cNvPicPr>
          <p:nvPr>
            <p:ph idx="1"/>
          </p:nvPr>
        </p:nvPicPr>
        <p:blipFill>
          <a:blip r:embed="rId2"/>
          <a:stretch>
            <a:fillRect/>
          </a:stretch>
        </p:blipFill>
        <p:spPr>
          <a:xfrm>
            <a:off x="451165" y="1926738"/>
            <a:ext cx="8229600" cy="4629150"/>
          </a:xfrm>
        </p:spPr>
      </p:pic>
      <p:sp>
        <p:nvSpPr>
          <p:cNvPr id="4" name="Slide Number Placeholder 3"/>
          <p:cNvSpPr>
            <a:spLocks noGrp="1"/>
          </p:cNvSpPr>
          <p:nvPr>
            <p:ph type="sldNum" sz="quarter" idx="10"/>
          </p:nvPr>
        </p:nvSpPr>
        <p:spPr/>
        <p:txBody>
          <a:bodyPr/>
          <a:lstStyle/>
          <a:p>
            <a:fld id="{4B1EB396-A6B2-4B80-84DA-DD098F88C46B}" type="slidenum">
              <a:rPr lang="en-US" altLang="en-US" smtClean="0"/>
              <a:pPr/>
              <a:t>29</a:t>
            </a:fld>
            <a:endParaRPr lang="en-US" altLang="en-US" dirty="0"/>
          </a:p>
        </p:txBody>
      </p:sp>
      <p:pic>
        <p:nvPicPr>
          <p:cNvPr id="5" name="Picture 4">
            <a:extLst>
              <a:ext uri="{FF2B5EF4-FFF2-40B4-BE49-F238E27FC236}">
                <a16:creationId xmlns:a16="http://schemas.microsoft.com/office/drawing/2014/main" id="{05B6BD1E-FB71-4D53-BAFF-EE6CAC5A4710}"/>
              </a:ext>
            </a:extLst>
          </p:cNvPr>
          <p:cNvPicPr>
            <a:picLocks noChangeAspect="1"/>
          </p:cNvPicPr>
          <p:nvPr/>
        </p:nvPicPr>
        <p:blipFill>
          <a:blip r:embed="rId3"/>
          <a:stretch>
            <a:fillRect/>
          </a:stretch>
        </p:blipFill>
        <p:spPr>
          <a:xfrm>
            <a:off x="539785" y="966788"/>
            <a:ext cx="1212479" cy="484992"/>
          </a:xfrm>
          <a:prstGeom prst="rect">
            <a:avLst/>
          </a:prstGeom>
        </p:spPr>
      </p:pic>
    </p:spTree>
    <p:extLst>
      <p:ext uri="{BB962C8B-B14F-4D97-AF65-F5344CB8AC3E}">
        <p14:creationId xmlns:p14="http://schemas.microsoft.com/office/powerpoint/2010/main" val="178645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0DBC-B04D-343E-64F0-A13E774184D7}"/>
              </a:ext>
            </a:extLst>
          </p:cNvPr>
          <p:cNvSpPr>
            <a:spLocks noGrp="1"/>
          </p:cNvSpPr>
          <p:nvPr>
            <p:ph type="title"/>
          </p:nvPr>
        </p:nvSpPr>
        <p:spPr/>
        <p:txBody>
          <a:bodyPr/>
          <a:lstStyle/>
          <a:p>
            <a:r>
              <a:rPr lang="en-US" dirty="0"/>
              <a:t>What is Big Data Analytics (BDA)?</a:t>
            </a:r>
          </a:p>
        </p:txBody>
      </p:sp>
      <p:sp>
        <p:nvSpPr>
          <p:cNvPr id="3" name="Content Placeholder 2">
            <a:extLst>
              <a:ext uri="{FF2B5EF4-FFF2-40B4-BE49-F238E27FC236}">
                <a16:creationId xmlns:a16="http://schemas.microsoft.com/office/drawing/2014/main" id="{C3D0CF49-8EF8-ACDF-640A-1F4136A5CE36}"/>
              </a:ext>
            </a:extLst>
          </p:cNvPr>
          <p:cNvSpPr>
            <a:spLocks noGrp="1"/>
          </p:cNvSpPr>
          <p:nvPr>
            <p:ph idx="1"/>
          </p:nvPr>
        </p:nvSpPr>
        <p:spPr/>
        <p:txBody>
          <a:bodyPr/>
          <a:lstStyle/>
          <a:p>
            <a:r>
              <a:rPr lang="en-US" dirty="0"/>
              <a:t>IBM: </a:t>
            </a:r>
            <a:r>
              <a:rPr lang="en-US" i="1" dirty="0"/>
              <a:t>“Big data analytics is the use of advanced analytic techniques against very large, diverse big data sets that include structured, semi-structured, and unstructured data, from different sources, and in different sizes from terabytes to zettabytes. With big data analytics, you can ultimately fuel better and faster decision-making, modeling and predicting of future outcomes, and enhanced business intelligence.”</a:t>
            </a:r>
          </a:p>
          <a:p>
            <a:r>
              <a:rPr lang="en-US" dirty="0"/>
              <a:t>When applied to the external audit, BDA is a technology-enabled methodology to analyze large amounts of both financial and non-financial data to detect patterns, anomalies, insights, and exceptions. </a:t>
            </a:r>
          </a:p>
        </p:txBody>
      </p:sp>
      <p:sp>
        <p:nvSpPr>
          <p:cNvPr id="4" name="Slide Number Placeholder 3">
            <a:extLst>
              <a:ext uri="{FF2B5EF4-FFF2-40B4-BE49-F238E27FC236}">
                <a16:creationId xmlns:a16="http://schemas.microsoft.com/office/drawing/2014/main" id="{68E100EB-4718-1981-EA71-F8903CFCB34E}"/>
              </a:ext>
            </a:extLst>
          </p:cNvPr>
          <p:cNvSpPr>
            <a:spLocks noGrp="1"/>
          </p:cNvSpPr>
          <p:nvPr>
            <p:ph type="sldNum" sz="quarter" idx="10"/>
          </p:nvPr>
        </p:nvSpPr>
        <p:spPr/>
        <p:txBody>
          <a:bodyPr/>
          <a:lstStyle/>
          <a:p>
            <a:fld id="{4B1EB396-A6B2-4B80-84DA-DD098F88C46B}" type="slidenum">
              <a:rPr lang="en-US" altLang="en-US" smtClean="0"/>
              <a:pPr/>
              <a:t>3</a:t>
            </a:fld>
            <a:endParaRPr lang="en-US" altLang="en-US" dirty="0"/>
          </a:p>
        </p:txBody>
      </p:sp>
    </p:spTree>
    <p:extLst>
      <p:ext uri="{BB962C8B-B14F-4D97-AF65-F5344CB8AC3E}">
        <p14:creationId xmlns:p14="http://schemas.microsoft.com/office/powerpoint/2010/main" val="337610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460A-43F8-4404-AE69-4ACFFDB80EB8}"/>
              </a:ext>
            </a:extLst>
          </p:cNvPr>
          <p:cNvSpPr>
            <a:spLocks noGrp="1"/>
          </p:cNvSpPr>
          <p:nvPr>
            <p:ph type="title"/>
          </p:nvPr>
        </p:nvSpPr>
        <p:spPr/>
        <p:txBody>
          <a:bodyPr/>
          <a:lstStyle/>
          <a:p>
            <a:r>
              <a:rPr lang="en-US" dirty="0"/>
              <a:t>				Lean In Audit™</a:t>
            </a:r>
          </a:p>
        </p:txBody>
      </p:sp>
      <p:sp>
        <p:nvSpPr>
          <p:cNvPr id="3" name="Content Placeholder 2">
            <a:extLst>
              <a:ext uri="{FF2B5EF4-FFF2-40B4-BE49-F238E27FC236}">
                <a16:creationId xmlns:a16="http://schemas.microsoft.com/office/drawing/2014/main" id="{E1D11826-0B82-4076-B30C-E41067A57DC0}"/>
              </a:ext>
            </a:extLst>
          </p:cNvPr>
          <p:cNvSpPr>
            <a:spLocks noGrp="1"/>
          </p:cNvSpPr>
          <p:nvPr>
            <p:ph idx="1"/>
          </p:nvPr>
        </p:nvSpPr>
        <p:spPr/>
        <p:txBody>
          <a:bodyPr/>
          <a:lstStyle/>
          <a:p>
            <a:r>
              <a:rPr lang="en-US" dirty="0"/>
              <a:t>Note the trademark. This is a major marketing initiative by KPMG that has been sustained for at least five years.</a:t>
            </a:r>
          </a:p>
          <a:p>
            <a:r>
              <a:rPr lang="en-US" dirty="0">
                <a:highlight>
                  <a:srgbClr val="00FFFF"/>
                </a:highlight>
                <a:hlinkClick r:id="rId2"/>
              </a:rPr>
              <a:t>https://home.kpmg/ca/en/home/services/audit/lean-in-audit.html</a:t>
            </a:r>
            <a:r>
              <a:rPr lang="en-US" dirty="0">
                <a:highlight>
                  <a:srgbClr val="00FFFF"/>
                </a:highlight>
              </a:rPr>
              <a:t> </a:t>
            </a:r>
          </a:p>
          <a:p>
            <a:r>
              <a:rPr lang="en-US" i="1" dirty="0"/>
              <a:t>Not only does this enhance audit quality, but organizations themselves can also apply key </a:t>
            </a:r>
            <a:r>
              <a:rPr lang="en-US" i="1" dirty="0">
                <a:highlight>
                  <a:srgbClr val="FFFF00"/>
                </a:highlight>
              </a:rPr>
              <a:t>insights</a:t>
            </a:r>
            <a:r>
              <a:rPr lang="en-US" i="1" dirty="0"/>
              <a:t> into business decisions, helping </a:t>
            </a:r>
            <a:r>
              <a:rPr lang="en-US" b="1" i="1" dirty="0"/>
              <a:t>to improve product quality, lower costs, increase profitability, strengthen customer service and satisfaction, and driving overall performance. </a:t>
            </a:r>
          </a:p>
        </p:txBody>
      </p:sp>
      <p:sp>
        <p:nvSpPr>
          <p:cNvPr id="4" name="Slide Number Placeholder 3">
            <a:extLst>
              <a:ext uri="{FF2B5EF4-FFF2-40B4-BE49-F238E27FC236}">
                <a16:creationId xmlns:a16="http://schemas.microsoft.com/office/drawing/2014/main" id="{AF4455C5-01DD-438E-9B9E-2A9091A6A6E6}"/>
              </a:ext>
            </a:extLst>
          </p:cNvPr>
          <p:cNvSpPr>
            <a:spLocks noGrp="1"/>
          </p:cNvSpPr>
          <p:nvPr>
            <p:ph type="sldNum" sz="quarter" idx="10"/>
          </p:nvPr>
        </p:nvSpPr>
        <p:spPr/>
        <p:txBody>
          <a:bodyPr/>
          <a:lstStyle/>
          <a:p>
            <a:fld id="{4B1EB396-A6B2-4B80-84DA-DD098F88C46B}" type="slidenum">
              <a:rPr lang="en-US" altLang="en-US" smtClean="0"/>
              <a:pPr/>
              <a:t>30</a:t>
            </a:fld>
            <a:endParaRPr lang="en-US" altLang="en-US" dirty="0"/>
          </a:p>
        </p:txBody>
      </p:sp>
      <p:pic>
        <p:nvPicPr>
          <p:cNvPr id="5" name="Picture 4">
            <a:extLst>
              <a:ext uri="{FF2B5EF4-FFF2-40B4-BE49-F238E27FC236}">
                <a16:creationId xmlns:a16="http://schemas.microsoft.com/office/drawing/2014/main" id="{5AF9A044-D168-43F2-AAA8-5F06979E6229}"/>
              </a:ext>
            </a:extLst>
          </p:cNvPr>
          <p:cNvPicPr>
            <a:picLocks noChangeAspect="1"/>
          </p:cNvPicPr>
          <p:nvPr/>
        </p:nvPicPr>
        <p:blipFill>
          <a:blip r:embed="rId3"/>
          <a:stretch>
            <a:fillRect/>
          </a:stretch>
        </p:blipFill>
        <p:spPr>
          <a:xfrm>
            <a:off x="413057" y="1012825"/>
            <a:ext cx="1905000" cy="762000"/>
          </a:xfrm>
          <a:prstGeom prst="rect">
            <a:avLst/>
          </a:prstGeom>
        </p:spPr>
      </p:pic>
    </p:spTree>
    <p:extLst>
      <p:ext uri="{BB962C8B-B14F-4D97-AF65-F5344CB8AC3E}">
        <p14:creationId xmlns:p14="http://schemas.microsoft.com/office/powerpoint/2010/main" val="4118449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159F-5F0D-423C-A98E-3DF1FF743224}"/>
              </a:ext>
            </a:extLst>
          </p:cNvPr>
          <p:cNvSpPr>
            <a:spLocks noGrp="1"/>
          </p:cNvSpPr>
          <p:nvPr>
            <p:ph type="title"/>
          </p:nvPr>
        </p:nvSpPr>
        <p:spPr/>
        <p:txBody>
          <a:bodyPr/>
          <a:lstStyle/>
          <a:p>
            <a:r>
              <a:rPr lang="en-US" dirty="0"/>
              <a:t>What are the implications of this profound shift in the objectives of the external audit?</a:t>
            </a:r>
          </a:p>
        </p:txBody>
      </p:sp>
      <p:sp>
        <p:nvSpPr>
          <p:cNvPr id="3" name="Content Placeholder 2">
            <a:extLst>
              <a:ext uri="{FF2B5EF4-FFF2-40B4-BE49-F238E27FC236}">
                <a16:creationId xmlns:a16="http://schemas.microsoft.com/office/drawing/2014/main" id="{683DEF5C-16B2-41AF-AC39-AF7BEB585408}"/>
              </a:ext>
            </a:extLst>
          </p:cNvPr>
          <p:cNvSpPr>
            <a:spLocks noGrp="1"/>
          </p:cNvSpPr>
          <p:nvPr>
            <p:ph idx="1"/>
          </p:nvPr>
        </p:nvSpPr>
        <p:spPr/>
        <p:txBody>
          <a:bodyPr/>
          <a:lstStyle/>
          <a:p>
            <a:r>
              <a:rPr lang="en-US" dirty="0"/>
              <a:t>Using BDA for matters that go beyond the attestation function raises concerns on </a:t>
            </a:r>
            <a:r>
              <a:rPr lang="en-US" b="1" dirty="0"/>
              <a:t>auditor independence</a:t>
            </a:r>
            <a:r>
              <a:rPr lang="en-US" dirty="0"/>
              <a:t>.</a:t>
            </a:r>
          </a:p>
          <a:p>
            <a:r>
              <a:rPr lang="en-US" dirty="0"/>
              <a:t> 			   Lean in Audit™ and its equivalent at other audit firms undermines what used to be a key aspect of the external audit: that the auditor does not audit their own work for the client.</a:t>
            </a:r>
          </a:p>
          <a:p>
            <a:r>
              <a:rPr lang="en-US" dirty="0"/>
              <a:t>Indeed, 		     Canada itself addresses the issue of independence, and then dismisses it. Do you find their argument convincing?</a:t>
            </a:r>
          </a:p>
          <a:p>
            <a:r>
              <a:rPr lang="en-US" dirty="0">
                <a:hlinkClick r:id="rId2"/>
              </a:rPr>
              <a:t>https://assets.kpmg/content/dam/kpmg/pdf/2016/03/KPMG-Future-Thought-The-Audit-is-Changing-EN.pdf</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8BB8C23-BC05-43C6-9D1A-A2CACE9C8928}"/>
              </a:ext>
            </a:extLst>
          </p:cNvPr>
          <p:cNvSpPr>
            <a:spLocks noGrp="1"/>
          </p:cNvSpPr>
          <p:nvPr>
            <p:ph type="sldNum" sz="quarter" idx="10"/>
          </p:nvPr>
        </p:nvSpPr>
        <p:spPr/>
        <p:txBody>
          <a:bodyPr/>
          <a:lstStyle/>
          <a:p>
            <a:fld id="{4B1EB396-A6B2-4B80-84DA-DD098F88C46B}" type="slidenum">
              <a:rPr lang="en-US" altLang="en-US" smtClean="0"/>
              <a:pPr/>
              <a:t>31</a:t>
            </a:fld>
            <a:endParaRPr lang="en-US" altLang="en-US" dirty="0"/>
          </a:p>
        </p:txBody>
      </p:sp>
      <p:pic>
        <p:nvPicPr>
          <p:cNvPr id="5" name="Picture 4">
            <a:extLst>
              <a:ext uri="{FF2B5EF4-FFF2-40B4-BE49-F238E27FC236}">
                <a16:creationId xmlns:a16="http://schemas.microsoft.com/office/drawing/2014/main" id="{88BBEDA9-CA6C-4864-83CC-3CEC8CEEA3EF}"/>
              </a:ext>
            </a:extLst>
          </p:cNvPr>
          <p:cNvPicPr>
            <a:picLocks noChangeAspect="1"/>
          </p:cNvPicPr>
          <p:nvPr/>
        </p:nvPicPr>
        <p:blipFill>
          <a:blip r:embed="rId3"/>
          <a:stretch>
            <a:fillRect/>
          </a:stretch>
        </p:blipFill>
        <p:spPr>
          <a:xfrm>
            <a:off x="888385" y="2570861"/>
            <a:ext cx="1222390" cy="488956"/>
          </a:xfrm>
          <a:prstGeom prst="rect">
            <a:avLst/>
          </a:prstGeom>
        </p:spPr>
      </p:pic>
      <p:pic>
        <p:nvPicPr>
          <p:cNvPr id="7" name="Picture 6">
            <a:extLst>
              <a:ext uri="{FF2B5EF4-FFF2-40B4-BE49-F238E27FC236}">
                <a16:creationId xmlns:a16="http://schemas.microsoft.com/office/drawing/2014/main" id="{779634D2-6255-4713-8A30-E416666A0BA3}"/>
              </a:ext>
            </a:extLst>
          </p:cNvPr>
          <p:cNvPicPr>
            <a:picLocks noChangeAspect="1"/>
          </p:cNvPicPr>
          <p:nvPr/>
        </p:nvPicPr>
        <p:blipFill>
          <a:blip r:embed="rId3"/>
          <a:stretch>
            <a:fillRect/>
          </a:stretch>
        </p:blipFill>
        <p:spPr>
          <a:xfrm>
            <a:off x="2019636" y="3946726"/>
            <a:ext cx="1222390" cy="488956"/>
          </a:xfrm>
          <a:prstGeom prst="rect">
            <a:avLst/>
          </a:prstGeom>
        </p:spPr>
      </p:pic>
    </p:spTree>
    <p:extLst>
      <p:ext uri="{BB962C8B-B14F-4D97-AF65-F5344CB8AC3E}">
        <p14:creationId xmlns:p14="http://schemas.microsoft.com/office/powerpoint/2010/main" val="1424090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CA5917-2548-454A-8FC6-66127F0445D5}"/>
              </a:ext>
            </a:extLst>
          </p:cNvPr>
          <p:cNvSpPr>
            <a:spLocks noGrp="1"/>
          </p:cNvSpPr>
          <p:nvPr>
            <p:ph type="sldNum" sz="quarter" idx="10"/>
          </p:nvPr>
        </p:nvSpPr>
        <p:spPr/>
        <p:txBody>
          <a:bodyPr/>
          <a:lstStyle/>
          <a:p>
            <a:fld id="{4B1EB396-A6B2-4B80-84DA-DD098F88C46B}" type="slidenum">
              <a:rPr lang="en-US" altLang="en-US" smtClean="0"/>
              <a:pPr/>
              <a:t>32</a:t>
            </a:fld>
            <a:endParaRPr lang="en-US" altLang="en-US" dirty="0"/>
          </a:p>
        </p:txBody>
      </p:sp>
      <p:sp>
        <p:nvSpPr>
          <p:cNvPr id="3" name="Content Placeholder 2">
            <a:extLst>
              <a:ext uri="{FF2B5EF4-FFF2-40B4-BE49-F238E27FC236}">
                <a16:creationId xmlns:a16="http://schemas.microsoft.com/office/drawing/2014/main" id="{A5C31391-EA4A-4C39-AF11-64E73898A679}"/>
              </a:ext>
            </a:extLst>
          </p:cNvPr>
          <p:cNvSpPr>
            <a:spLocks noGrp="1"/>
          </p:cNvSpPr>
          <p:nvPr>
            <p:ph idx="4294967295"/>
          </p:nvPr>
        </p:nvSpPr>
        <p:spPr>
          <a:xfrm>
            <a:off x="185297" y="994964"/>
            <a:ext cx="8596164" cy="5216924"/>
          </a:xfrm>
        </p:spPr>
        <p:txBody>
          <a:bodyPr/>
          <a:lstStyle/>
          <a:p>
            <a:pPr marL="0" indent="0">
              <a:buNone/>
            </a:pPr>
            <a:r>
              <a:rPr lang="en-US" i="1" dirty="0"/>
              <a:t>For some, </a:t>
            </a:r>
            <a:r>
              <a:rPr lang="en-US" b="1" i="1" dirty="0"/>
              <a:t>this more proactive analytical approach has raised questions of independence</a:t>
            </a:r>
            <a:r>
              <a:rPr lang="en-US" i="1" dirty="0"/>
              <a:t>, but the fact is, the </a:t>
            </a:r>
            <a:r>
              <a:rPr lang="en-US" b="1" i="1" dirty="0">
                <a:highlight>
                  <a:srgbClr val="FFFF00"/>
                </a:highlight>
              </a:rPr>
              <a:t>value</a:t>
            </a:r>
            <a:r>
              <a:rPr lang="en-US" i="1" dirty="0"/>
              <a:t> being added is no more than an outgrowth of the auditors’ traditional role, which is still to opine on financial statements and provide assurance that assets and liabilities are properly stated. Because the techniques being used to accomplish that goal are now so much more sophisticated – and yield a far deeper understanding of the  organization’s data than was previously possible – the level of results provided to the client in the course of the audit has inherent added </a:t>
            </a:r>
            <a:r>
              <a:rPr lang="en-US" i="1" dirty="0">
                <a:highlight>
                  <a:srgbClr val="FFFF00"/>
                </a:highlight>
              </a:rPr>
              <a:t>value</a:t>
            </a:r>
            <a:r>
              <a:rPr lang="en-US" i="1" dirty="0"/>
              <a:t> in it. </a:t>
            </a:r>
            <a:r>
              <a:rPr lang="en-US" b="1" i="1" dirty="0"/>
              <a:t>Auditors are not telling companies how to improve productivity or better manage risk. Rather, they’re giving organizations an audit in which data analysis may yield </a:t>
            </a:r>
            <a:r>
              <a:rPr lang="en-US" b="1" i="1" dirty="0">
                <a:highlight>
                  <a:srgbClr val="FF00FF"/>
                </a:highlight>
              </a:rPr>
              <a:t>insights</a:t>
            </a:r>
            <a:r>
              <a:rPr lang="en-US" b="1" i="1" dirty="0"/>
              <a:t> into those areas – </a:t>
            </a:r>
            <a:r>
              <a:rPr lang="en-US" b="1" i="1" dirty="0">
                <a:highlight>
                  <a:srgbClr val="FF00FF"/>
                </a:highlight>
              </a:rPr>
              <a:t>insights</a:t>
            </a:r>
            <a:r>
              <a:rPr lang="en-US" b="1" i="1" dirty="0"/>
              <a:t> that savvy companies can, and should, apply to improve business.</a:t>
            </a:r>
          </a:p>
          <a:p>
            <a:endParaRPr lang="en-US" dirty="0"/>
          </a:p>
        </p:txBody>
      </p:sp>
    </p:spTree>
    <p:extLst>
      <p:ext uri="{BB962C8B-B14F-4D97-AF65-F5344CB8AC3E}">
        <p14:creationId xmlns:p14="http://schemas.microsoft.com/office/powerpoint/2010/main" val="1914458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539D5-C9B5-7110-7362-4BC63B16FDE1}"/>
              </a:ext>
            </a:extLst>
          </p:cNvPr>
          <p:cNvSpPr>
            <a:spLocks noGrp="1"/>
          </p:cNvSpPr>
          <p:nvPr>
            <p:ph type="title"/>
          </p:nvPr>
        </p:nvSpPr>
        <p:spPr/>
        <p:txBody>
          <a:bodyPr/>
          <a:lstStyle/>
          <a:p>
            <a:r>
              <a:rPr lang="en-US" dirty="0"/>
              <a:t>Big 4 do not see any restrictions on applying BDA to external audits</a:t>
            </a:r>
          </a:p>
        </p:txBody>
      </p:sp>
      <p:sp>
        <p:nvSpPr>
          <p:cNvPr id="4" name="Content Placeholder 3">
            <a:extLst>
              <a:ext uri="{FF2B5EF4-FFF2-40B4-BE49-F238E27FC236}">
                <a16:creationId xmlns:a16="http://schemas.microsoft.com/office/drawing/2014/main" id="{397B941B-E102-3919-E8E8-7CEAF9088A38}"/>
              </a:ext>
            </a:extLst>
          </p:cNvPr>
          <p:cNvSpPr>
            <a:spLocks noGrp="1"/>
          </p:cNvSpPr>
          <p:nvPr>
            <p:ph idx="1"/>
          </p:nvPr>
        </p:nvSpPr>
        <p:spPr/>
        <p:txBody>
          <a:bodyPr/>
          <a:lstStyle/>
          <a:p>
            <a:r>
              <a:rPr lang="en-US" dirty="0"/>
              <a:t>Revealed preference shows that Big 4 do not see concerns with independence or Sox 201 restrictions as impacting their use of BDA with audit clients. </a:t>
            </a:r>
          </a:p>
          <a:p>
            <a:r>
              <a:rPr lang="en-US" dirty="0"/>
              <a:t>An unknown question is the extent to which this marketing is resulting in actual work products. </a:t>
            </a:r>
          </a:p>
          <a:p>
            <a:r>
              <a:rPr lang="en-US" dirty="0"/>
              <a:t>If auditors use BDA to obtain insight and generate value outside the audit, how are they paid? Is it done with the approval of the audit committee and billed as part of the audit fee? If not, why do it?</a:t>
            </a:r>
          </a:p>
          <a:p>
            <a:r>
              <a:rPr lang="en-US" dirty="0"/>
              <a:t>Or is BDA a loss leader designed to result in more advisory services? More questions than answers at this stage. </a:t>
            </a:r>
          </a:p>
        </p:txBody>
      </p:sp>
      <p:sp>
        <p:nvSpPr>
          <p:cNvPr id="2" name="Slide Number Placeholder 1">
            <a:extLst>
              <a:ext uri="{FF2B5EF4-FFF2-40B4-BE49-F238E27FC236}">
                <a16:creationId xmlns:a16="http://schemas.microsoft.com/office/drawing/2014/main" id="{0AD28BAA-75AD-8524-8660-FF6C59FAA96A}"/>
              </a:ext>
            </a:extLst>
          </p:cNvPr>
          <p:cNvSpPr>
            <a:spLocks noGrp="1"/>
          </p:cNvSpPr>
          <p:nvPr>
            <p:ph type="sldNum" sz="quarter" idx="10"/>
          </p:nvPr>
        </p:nvSpPr>
        <p:spPr/>
        <p:txBody>
          <a:bodyPr/>
          <a:lstStyle/>
          <a:p>
            <a:fld id="{221448A0-683D-4110-90B2-06672DFADD4A}" type="slidenum">
              <a:rPr lang="en-US" altLang="en-US" smtClean="0"/>
              <a:pPr/>
              <a:t>33</a:t>
            </a:fld>
            <a:endParaRPr lang="en-US" altLang="en-US" dirty="0"/>
          </a:p>
        </p:txBody>
      </p:sp>
    </p:spTree>
    <p:extLst>
      <p:ext uri="{BB962C8B-B14F-4D97-AF65-F5344CB8AC3E}">
        <p14:creationId xmlns:p14="http://schemas.microsoft.com/office/powerpoint/2010/main" val="1270997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351F-E7A5-48E6-871C-96F197D86428}"/>
              </a:ext>
            </a:extLst>
          </p:cNvPr>
          <p:cNvSpPr>
            <a:spLocks noGrp="1"/>
          </p:cNvSpPr>
          <p:nvPr>
            <p:ph type="title"/>
          </p:nvPr>
        </p:nvSpPr>
        <p:spPr/>
        <p:txBody>
          <a:bodyPr/>
          <a:lstStyle/>
          <a:p>
            <a:r>
              <a:rPr lang="en-US" dirty="0"/>
              <a:t>The BDA led transformation of the audit raises numerous issues for research</a:t>
            </a:r>
          </a:p>
        </p:txBody>
      </p:sp>
      <p:sp>
        <p:nvSpPr>
          <p:cNvPr id="4" name="Content Placeholder 3">
            <a:extLst>
              <a:ext uri="{FF2B5EF4-FFF2-40B4-BE49-F238E27FC236}">
                <a16:creationId xmlns:a16="http://schemas.microsoft.com/office/drawing/2014/main" id="{1A2DBCFA-D1FB-40FD-9809-77CA079E84FC}"/>
              </a:ext>
            </a:extLst>
          </p:cNvPr>
          <p:cNvSpPr>
            <a:spLocks noGrp="1"/>
          </p:cNvSpPr>
          <p:nvPr>
            <p:ph idx="1"/>
          </p:nvPr>
        </p:nvSpPr>
        <p:spPr/>
        <p:txBody>
          <a:bodyPr/>
          <a:lstStyle/>
          <a:p>
            <a:r>
              <a:rPr lang="en-US" dirty="0"/>
              <a:t>Are auditors once again pursuing profit from what is effectively consulting at the expense of auditing as they did before SOX 202? </a:t>
            </a:r>
          </a:p>
          <a:p>
            <a:r>
              <a:rPr lang="en-US" dirty="0"/>
              <a:t>Can auditors retain their privileged access to the firm’s data while restricting analysis of that data to compliance only? What is the role of internal audit?</a:t>
            </a:r>
          </a:p>
          <a:p>
            <a:r>
              <a:rPr lang="en-US" dirty="0"/>
              <a:t>Is the traditional notion of auditor independence obsolete in a dual-use technology world?</a:t>
            </a:r>
          </a:p>
          <a:p>
            <a:r>
              <a:rPr lang="en-US" dirty="0"/>
              <a:t>Are Lean in Audits™ specific to legal jurisdictions?</a:t>
            </a:r>
          </a:p>
          <a:p>
            <a:r>
              <a:rPr lang="en-US" dirty="0"/>
              <a:t>Is an audit undertaken with one hand tied behind one’s back a wasted opportunity, or is that limited role the essence of being an independent assurer? </a:t>
            </a:r>
          </a:p>
          <a:p>
            <a:endParaRPr lang="en-US" dirty="0"/>
          </a:p>
          <a:p>
            <a:endParaRPr lang="en-US" dirty="0"/>
          </a:p>
        </p:txBody>
      </p:sp>
      <p:sp>
        <p:nvSpPr>
          <p:cNvPr id="2" name="Slide Number Placeholder 1">
            <a:extLst>
              <a:ext uri="{FF2B5EF4-FFF2-40B4-BE49-F238E27FC236}">
                <a16:creationId xmlns:a16="http://schemas.microsoft.com/office/drawing/2014/main" id="{995B3D9F-6993-450C-867B-0B6AAC4F24EB}"/>
              </a:ext>
            </a:extLst>
          </p:cNvPr>
          <p:cNvSpPr>
            <a:spLocks noGrp="1"/>
          </p:cNvSpPr>
          <p:nvPr>
            <p:ph type="sldNum" sz="quarter" idx="10"/>
          </p:nvPr>
        </p:nvSpPr>
        <p:spPr/>
        <p:txBody>
          <a:bodyPr/>
          <a:lstStyle/>
          <a:p>
            <a:fld id="{221448A0-683D-4110-90B2-06672DFADD4A}" type="slidenum">
              <a:rPr lang="en-US" altLang="en-US" smtClean="0"/>
              <a:pPr/>
              <a:t>34</a:t>
            </a:fld>
            <a:endParaRPr lang="en-US" altLang="en-US" dirty="0"/>
          </a:p>
        </p:txBody>
      </p:sp>
    </p:spTree>
    <p:extLst>
      <p:ext uri="{BB962C8B-B14F-4D97-AF65-F5344CB8AC3E}">
        <p14:creationId xmlns:p14="http://schemas.microsoft.com/office/powerpoint/2010/main" val="4109727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of BDA</a:t>
            </a:r>
          </a:p>
        </p:txBody>
      </p:sp>
      <p:sp>
        <p:nvSpPr>
          <p:cNvPr id="3" name="Content Placeholder 2"/>
          <p:cNvSpPr>
            <a:spLocks noGrp="1"/>
          </p:cNvSpPr>
          <p:nvPr>
            <p:ph idx="1"/>
          </p:nvPr>
        </p:nvSpPr>
        <p:spPr/>
        <p:txBody>
          <a:bodyPr/>
          <a:lstStyle/>
          <a:p>
            <a:r>
              <a:rPr lang="en-US" dirty="0"/>
              <a:t>Audit analytics will become increasingly sophisticated and encompass a wider domain of data to match their use by audit clients and their expectations of auditors.</a:t>
            </a:r>
          </a:p>
          <a:p>
            <a:r>
              <a:rPr lang="en-US" dirty="0"/>
              <a:t>Because of the dual nature of BDA, their insights will go beyond what is required for compliance purposes alone, encroaching onto operational decisions. </a:t>
            </a:r>
          </a:p>
          <a:p>
            <a:r>
              <a:rPr lang="en-US" dirty="0"/>
              <a:t>Risk analysis, fraud detection and analytical procedures will be the “hooks” to link this kind of analysis to the audit, even as the insights obtained are sold as more profit than compliance related.</a:t>
            </a:r>
          </a:p>
          <a:p>
            <a:r>
              <a:rPr lang="en-US" dirty="0"/>
              <a:t>At some point a new model may have to develop of the audit and of the role of auditors as data analysts. </a:t>
            </a:r>
          </a:p>
        </p:txBody>
      </p:sp>
      <p:sp>
        <p:nvSpPr>
          <p:cNvPr id="4" name="Slide Number Placeholder 3"/>
          <p:cNvSpPr>
            <a:spLocks noGrp="1"/>
          </p:cNvSpPr>
          <p:nvPr>
            <p:ph type="sldNum" sz="quarter" idx="10"/>
          </p:nvPr>
        </p:nvSpPr>
        <p:spPr/>
        <p:txBody>
          <a:bodyPr/>
          <a:lstStyle/>
          <a:p>
            <a:fld id="{4B1EB396-A6B2-4B80-84DA-DD098F88C46B}" type="slidenum">
              <a:rPr lang="en-US" altLang="en-US" smtClean="0"/>
              <a:pPr/>
              <a:t>35</a:t>
            </a:fld>
            <a:endParaRPr lang="en-US" altLang="en-US" dirty="0"/>
          </a:p>
        </p:txBody>
      </p:sp>
    </p:spTree>
    <p:extLst>
      <p:ext uri="{BB962C8B-B14F-4D97-AF65-F5344CB8AC3E}">
        <p14:creationId xmlns:p14="http://schemas.microsoft.com/office/powerpoint/2010/main" val="875523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Concluding thoughts: Two ways to sell BDA in an audit</a:t>
            </a:r>
          </a:p>
        </p:txBody>
      </p:sp>
      <p:sp>
        <p:nvSpPr>
          <p:cNvPr id="5" name="Content Placeholder 4"/>
          <p:cNvSpPr>
            <a:spLocks noGrp="1"/>
          </p:cNvSpPr>
          <p:nvPr>
            <p:ph idx="1"/>
          </p:nvPr>
        </p:nvSpPr>
        <p:spPr/>
        <p:txBody>
          <a:bodyPr/>
          <a:lstStyle/>
          <a:p>
            <a:r>
              <a:rPr lang="en-US" dirty="0"/>
              <a:t>Argue that BDA correct deficiencies experienced in audits undertaken over the last hundred years.</a:t>
            </a:r>
          </a:p>
          <a:p>
            <a:pPr marL="0" indent="0">
              <a:spcBef>
                <a:spcPts val="1200"/>
              </a:spcBef>
              <a:spcAft>
                <a:spcPts val="1200"/>
              </a:spcAft>
              <a:buNone/>
            </a:pPr>
            <a:r>
              <a:rPr lang="en-US" dirty="0"/>
              <a:t>							</a:t>
            </a:r>
            <a:r>
              <a:rPr lang="en-US" b="1" dirty="0">
                <a:solidFill>
                  <a:srgbClr val="FF0000"/>
                </a:solidFill>
              </a:rPr>
              <a:t>VERSUS</a:t>
            </a:r>
            <a:r>
              <a:rPr lang="en-US" b="1" dirty="0"/>
              <a:t> </a:t>
            </a:r>
          </a:p>
          <a:p>
            <a:r>
              <a:rPr lang="en-US" dirty="0"/>
              <a:t>Argue that  BDA will provide remarkable new </a:t>
            </a:r>
            <a:r>
              <a:rPr lang="en-US" b="1" dirty="0">
                <a:highlight>
                  <a:srgbClr val="FFFF00"/>
                </a:highlight>
              </a:rPr>
              <a:t>insights</a:t>
            </a:r>
            <a:r>
              <a:rPr lang="en-US" dirty="0"/>
              <a:t> that add </a:t>
            </a:r>
            <a:r>
              <a:rPr lang="en-US" b="1" dirty="0">
                <a:highlight>
                  <a:srgbClr val="FF00FF"/>
                </a:highlight>
              </a:rPr>
              <a:t>value</a:t>
            </a:r>
            <a:r>
              <a:rPr lang="en-US" dirty="0"/>
              <a:t> for the audit client.</a:t>
            </a:r>
          </a:p>
          <a:p>
            <a:pPr>
              <a:spcBef>
                <a:spcPts val="1200"/>
              </a:spcBef>
            </a:pPr>
            <a:r>
              <a:rPr lang="en-US" dirty="0"/>
              <a:t>The first approach sees BDA as a means towards the end of better auditing. The second approach sees the BDA as ends in themselves.</a:t>
            </a:r>
          </a:p>
          <a:p>
            <a:r>
              <a:rPr lang="en-US" dirty="0"/>
              <a:t>Which approach is more attractive for the audit practitioners who market BDA and the academics who advocate for them?</a:t>
            </a:r>
          </a:p>
        </p:txBody>
      </p:sp>
      <p:sp>
        <p:nvSpPr>
          <p:cNvPr id="3" name="Slide Number Placeholder 2"/>
          <p:cNvSpPr>
            <a:spLocks noGrp="1"/>
          </p:cNvSpPr>
          <p:nvPr>
            <p:ph type="sldNum" sz="quarter" idx="10"/>
          </p:nvPr>
        </p:nvSpPr>
        <p:spPr/>
        <p:txBody>
          <a:bodyPr/>
          <a:lstStyle/>
          <a:p>
            <a:fld id="{30BC2A69-638A-45A1-9F04-BA2A743E375E}" type="slidenum">
              <a:rPr lang="en-US" altLang="en-US" smtClean="0"/>
              <a:pPr/>
              <a:t>36</a:t>
            </a:fld>
            <a:endParaRPr lang="en-US" altLang="en-US" dirty="0"/>
          </a:p>
        </p:txBody>
      </p:sp>
    </p:spTree>
    <p:extLst>
      <p:ext uri="{BB962C8B-B14F-4D97-AF65-F5344CB8AC3E}">
        <p14:creationId xmlns:p14="http://schemas.microsoft.com/office/powerpoint/2010/main" val="356697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CE4B-D154-7995-F52A-4972ECC280E1}"/>
              </a:ext>
            </a:extLst>
          </p:cNvPr>
          <p:cNvSpPr>
            <a:spLocks noGrp="1"/>
          </p:cNvSpPr>
          <p:nvPr>
            <p:ph type="title"/>
          </p:nvPr>
        </p:nvSpPr>
        <p:spPr/>
        <p:txBody>
          <a:bodyPr/>
          <a:lstStyle/>
          <a:p>
            <a:r>
              <a:rPr lang="en-US" dirty="0"/>
              <a:t>Grounded research and revealed preference</a:t>
            </a:r>
          </a:p>
        </p:txBody>
      </p:sp>
      <p:sp>
        <p:nvSpPr>
          <p:cNvPr id="3" name="Content Placeholder 2">
            <a:extLst>
              <a:ext uri="{FF2B5EF4-FFF2-40B4-BE49-F238E27FC236}">
                <a16:creationId xmlns:a16="http://schemas.microsoft.com/office/drawing/2014/main" id="{8A978771-44DB-A29D-7115-42F4DAD3735F}"/>
              </a:ext>
            </a:extLst>
          </p:cNvPr>
          <p:cNvSpPr>
            <a:spLocks noGrp="1"/>
          </p:cNvSpPr>
          <p:nvPr>
            <p:ph idx="1"/>
          </p:nvPr>
        </p:nvSpPr>
        <p:spPr/>
        <p:txBody>
          <a:bodyPr/>
          <a:lstStyle/>
          <a:p>
            <a:r>
              <a:rPr lang="en-US" dirty="0"/>
              <a:t>Our analysis is based on </a:t>
            </a:r>
            <a:r>
              <a:rPr lang="en-US" b="1" dirty="0"/>
              <a:t>grounded research </a:t>
            </a:r>
            <a:r>
              <a:rPr lang="en-US" dirty="0"/>
              <a:t>into what the Big 4 are saying to their current and potential audit clients, and the principle of</a:t>
            </a:r>
            <a:r>
              <a:rPr lang="en-US" b="1" dirty="0"/>
              <a:t> revealed preference</a:t>
            </a:r>
            <a:r>
              <a:rPr lang="en-US" dirty="0"/>
              <a:t>: that what the firm says is indicative of what they believe and plan to behave.  </a:t>
            </a:r>
          </a:p>
          <a:p>
            <a:r>
              <a:rPr lang="en-US" dirty="0"/>
              <a:t>It is important to emphasize that it is the marketing of the </a:t>
            </a:r>
            <a:r>
              <a:rPr lang="en-US" u="sng" dirty="0"/>
              <a:t>assurance</a:t>
            </a:r>
            <a:r>
              <a:rPr lang="en-US" dirty="0"/>
              <a:t> arms of the Big 4 that we examine in our paper, not their consulting services. </a:t>
            </a:r>
          </a:p>
          <a:p>
            <a:r>
              <a:rPr lang="en-US" dirty="0"/>
              <a:t>The promotion of BDA, with its goals of adding </a:t>
            </a:r>
            <a:r>
              <a:rPr lang="en-US" b="1" dirty="0"/>
              <a:t>value</a:t>
            </a:r>
            <a:r>
              <a:rPr lang="en-US" dirty="0"/>
              <a:t> and providing </a:t>
            </a:r>
            <a:r>
              <a:rPr lang="en-US" b="1" dirty="0"/>
              <a:t>insights</a:t>
            </a:r>
            <a:r>
              <a:rPr lang="en-US" dirty="0"/>
              <a:t> to the client, is expected when it comes to advisory services but is new and unexpected in the auditing realm. </a:t>
            </a:r>
          </a:p>
        </p:txBody>
      </p:sp>
      <p:sp>
        <p:nvSpPr>
          <p:cNvPr id="4" name="Slide Number Placeholder 3">
            <a:extLst>
              <a:ext uri="{FF2B5EF4-FFF2-40B4-BE49-F238E27FC236}">
                <a16:creationId xmlns:a16="http://schemas.microsoft.com/office/drawing/2014/main" id="{1A47E731-0515-3655-CC9A-E0CC29B97588}"/>
              </a:ext>
            </a:extLst>
          </p:cNvPr>
          <p:cNvSpPr>
            <a:spLocks noGrp="1"/>
          </p:cNvSpPr>
          <p:nvPr>
            <p:ph type="sldNum" sz="quarter" idx="10"/>
          </p:nvPr>
        </p:nvSpPr>
        <p:spPr/>
        <p:txBody>
          <a:bodyPr/>
          <a:lstStyle/>
          <a:p>
            <a:fld id="{4B1EB396-A6B2-4B80-84DA-DD098F88C46B}" type="slidenum">
              <a:rPr lang="en-US" altLang="en-US" smtClean="0"/>
              <a:pPr/>
              <a:t>4</a:t>
            </a:fld>
            <a:endParaRPr lang="en-US" altLang="en-US" dirty="0"/>
          </a:p>
        </p:txBody>
      </p:sp>
    </p:spTree>
    <p:extLst>
      <p:ext uri="{BB962C8B-B14F-4D97-AF65-F5344CB8AC3E}">
        <p14:creationId xmlns:p14="http://schemas.microsoft.com/office/powerpoint/2010/main" val="98570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891B-9531-4243-BD88-5CBF5BE691C9}"/>
              </a:ext>
            </a:extLst>
          </p:cNvPr>
          <p:cNvSpPr>
            <a:spLocks noGrp="1"/>
          </p:cNvSpPr>
          <p:nvPr>
            <p:ph type="title"/>
          </p:nvPr>
        </p:nvSpPr>
        <p:spPr/>
        <p:txBody>
          <a:bodyPr/>
          <a:lstStyle/>
          <a:p>
            <a:r>
              <a:rPr lang="en-US" dirty="0"/>
              <a:t>Big 4 no longer resist adoption of technology</a:t>
            </a:r>
          </a:p>
        </p:txBody>
      </p:sp>
      <p:sp>
        <p:nvSpPr>
          <p:cNvPr id="3" name="Content Placeholder 2">
            <a:extLst>
              <a:ext uri="{FF2B5EF4-FFF2-40B4-BE49-F238E27FC236}">
                <a16:creationId xmlns:a16="http://schemas.microsoft.com/office/drawing/2014/main" id="{D542D927-FE0F-4107-AAFE-C54E9212B33E}"/>
              </a:ext>
            </a:extLst>
          </p:cNvPr>
          <p:cNvSpPr>
            <a:spLocks noGrp="1"/>
          </p:cNvSpPr>
          <p:nvPr>
            <p:ph idx="1"/>
          </p:nvPr>
        </p:nvSpPr>
        <p:spPr/>
        <p:txBody>
          <a:bodyPr/>
          <a:lstStyle/>
          <a:p>
            <a:r>
              <a:rPr lang="en-US" b="1" dirty="0"/>
              <a:t>Deloitte (2016) </a:t>
            </a:r>
            <a:r>
              <a:rPr lang="en-US" dirty="0"/>
              <a:t>writes candidly: </a:t>
            </a:r>
            <a:r>
              <a:rPr lang="en-US" b="1" i="1" dirty="0"/>
              <a:t>Audit has not historically been at the forefront of innovation. </a:t>
            </a:r>
            <a:r>
              <a:rPr lang="en-US" i="1" dirty="0"/>
              <a:t>However, that is </a:t>
            </a:r>
            <a:r>
              <a:rPr lang="en-US" b="1" i="1" dirty="0"/>
              <a:t>changing rapidly</a:t>
            </a:r>
            <a:r>
              <a:rPr lang="en-US" i="1" dirty="0"/>
              <a:t>. We need to be evolving at the same pace as our clients and our clients are making significant investments in advanced technologies. </a:t>
            </a:r>
            <a:r>
              <a:rPr lang="en-US" b="1" i="1" dirty="0"/>
              <a:t>They expect our audits to keep pace</a:t>
            </a:r>
            <a:r>
              <a:rPr lang="en-US" i="1" dirty="0"/>
              <a:t>.</a:t>
            </a:r>
          </a:p>
          <a:p>
            <a:r>
              <a:rPr lang="en-US" dirty="0"/>
              <a:t>Today, all the Big-4 tout their extensive use of technology, sophisticated statistical methods and big data approaches in their audit analytic practice.</a:t>
            </a:r>
          </a:p>
          <a:p>
            <a:r>
              <a:rPr lang="en-US" dirty="0"/>
              <a:t>Despite some beliefs to the contrary, nothing in audit standards prevent the use of BDA.</a:t>
            </a:r>
          </a:p>
        </p:txBody>
      </p:sp>
      <p:sp>
        <p:nvSpPr>
          <p:cNvPr id="4" name="Slide Number Placeholder 3">
            <a:extLst>
              <a:ext uri="{FF2B5EF4-FFF2-40B4-BE49-F238E27FC236}">
                <a16:creationId xmlns:a16="http://schemas.microsoft.com/office/drawing/2014/main" id="{81C40B0B-A570-469B-88A4-E544A540B339}"/>
              </a:ext>
            </a:extLst>
          </p:cNvPr>
          <p:cNvSpPr>
            <a:spLocks noGrp="1"/>
          </p:cNvSpPr>
          <p:nvPr>
            <p:ph type="sldNum" sz="quarter" idx="10"/>
          </p:nvPr>
        </p:nvSpPr>
        <p:spPr/>
        <p:txBody>
          <a:bodyPr/>
          <a:lstStyle/>
          <a:p>
            <a:fld id="{4B1EB396-A6B2-4B80-84DA-DD098F88C46B}" type="slidenum">
              <a:rPr lang="en-US" altLang="en-US" smtClean="0"/>
              <a:pPr/>
              <a:t>5</a:t>
            </a:fld>
            <a:endParaRPr lang="en-US" altLang="en-US" dirty="0"/>
          </a:p>
        </p:txBody>
      </p:sp>
    </p:spTree>
    <p:extLst>
      <p:ext uri="{BB962C8B-B14F-4D97-AF65-F5344CB8AC3E}">
        <p14:creationId xmlns:p14="http://schemas.microsoft.com/office/powerpoint/2010/main" val="186094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070A3-E96A-A69D-FFFB-8BCD69984224}"/>
              </a:ext>
            </a:extLst>
          </p:cNvPr>
          <p:cNvSpPr>
            <a:spLocks noGrp="1"/>
          </p:cNvSpPr>
          <p:nvPr>
            <p:ph type="title"/>
          </p:nvPr>
        </p:nvSpPr>
        <p:spPr/>
        <p:txBody>
          <a:bodyPr/>
          <a:lstStyle/>
          <a:p>
            <a:r>
              <a:rPr lang="en-US" dirty="0"/>
              <a:t>Grounded research </a:t>
            </a:r>
          </a:p>
        </p:txBody>
      </p:sp>
      <p:sp>
        <p:nvSpPr>
          <p:cNvPr id="3" name="Content Placeholder 2">
            <a:extLst>
              <a:ext uri="{FF2B5EF4-FFF2-40B4-BE49-F238E27FC236}">
                <a16:creationId xmlns:a16="http://schemas.microsoft.com/office/drawing/2014/main" id="{EE4E22E8-57A4-4A01-BFB6-DA73360B0AE4}"/>
              </a:ext>
            </a:extLst>
          </p:cNvPr>
          <p:cNvSpPr>
            <a:spLocks noGrp="1"/>
          </p:cNvSpPr>
          <p:nvPr>
            <p:ph idx="1"/>
          </p:nvPr>
        </p:nvSpPr>
        <p:spPr/>
        <p:txBody>
          <a:bodyPr/>
          <a:lstStyle/>
          <a:p>
            <a:r>
              <a:rPr lang="en-US" i="1" dirty="0"/>
              <a:t>Analytics techniques can increase the efficiency and quality of the audit process while providing more </a:t>
            </a:r>
            <a:r>
              <a:rPr lang="en-US" b="1" i="1" dirty="0"/>
              <a:t>meaningful </a:t>
            </a:r>
            <a:r>
              <a:rPr lang="en-US" b="1" i="1" dirty="0">
                <a:highlight>
                  <a:srgbClr val="FFFF00"/>
                </a:highlight>
              </a:rPr>
              <a:t>insight</a:t>
            </a:r>
            <a:r>
              <a:rPr lang="en-US" b="1" i="1" dirty="0"/>
              <a:t> into an organization</a:t>
            </a:r>
            <a:r>
              <a:rPr lang="en-US" i="1" dirty="0"/>
              <a:t>.</a:t>
            </a:r>
          </a:p>
          <a:p>
            <a:r>
              <a:rPr lang="en-US" i="1" dirty="0"/>
              <a:t>The world of audit has evolved, with stronger regulatory demands, increasing data volumes and the shift from manual to automated processes.  Organizations are moving beyond the traditional audit activities toward an environment of more sophisticated analysis </a:t>
            </a:r>
            <a:r>
              <a:rPr lang="en-US" b="1" i="1" dirty="0"/>
              <a:t>to derive more </a:t>
            </a:r>
            <a:r>
              <a:rPr lang="en-US" b="1" i="1" dirty="0">
                <a:highlight>
                  <a:srgbClr val="FF00FF"/>
                </a:highlight>
              </a:rPr>
              <a:t>value</a:t>
            </a:r>
            <a:r>
              <a:rPr lang="en-US" b="1" i="1" dirty="0"/>
              <a:t> </a:t>
            </a:r>
            <a:r>
              <a:rPr lang="en-US" i="1" dirty="0"/>
              <a:t>from the audit process.</a:t>
            </a:r>
          </a:p>
          <a:p>
            <a:r>
              <a:rPr lang="en-US" dirty="0">
                <a:hlinkClick r:id="rId2"/>
              </a:rPr>
              <a:t>https://www2.deloitte.com/global/en/pages/deloitte-analytics/solutions/audit.html</a:t>
            </a:r>
            <a:r>
              <a:rPr lang="en-US" dirty="0"/>
              <a:t> </a:t>
            </a:r>
          </a:p>
          <a:p>
            <a:endParaRPr lang="en-US" dirty="0"/>
          </a:p>
        </p:txBody>
      </p:sp>
      <p:sp>
        <p:nvSpPr>
          <p:cNvPr id="4" name="Slide Number Placeholder 3">
            <a:extLst>
              <a:ext uri="{FF2B5EF4-FFF2-40B4-BE49-F238E27FC236}">
                <a16:creationId xmlns:a16="http://schemas.microsoft.com/office/drawing/2014/main" id="{7A5F0162-53A9-4C19-ABB9-FADEB85A630E}"/>
              </a:ext>
            </a:extLst>
          </p:cNvPr>
          <p:cNvSpPr>
            <a:spLocks noGrp="1"/>
          </p:cNvSpPr>
          <p:nvPr>
            <p:ph type="sldNum" sz="quarter" idx="10"/>
          </p:nvPr>
        </p:nvSpPr>
        <p:spPr/>
        <p:txBody>
          <a:bodyPr/>
          <a:lstStyle/>
          <a:p>
            <a:fld id="{4B1EB396-A6B2-4B80-84DA-DD098F88C46B}" type="slidenum">
              <a:rPr lang="en-US" altLang="en-US" smtClean="0"/>
              <a:pPr/>
              <a:t>6</a:t>
            </a:fld>
            <a:endParaRPr lang="en-US" altLang="en-US" dirty="0"/>
          </a:p>
        </p:txBody>
      </p:sp>
      <p:pic>
        <p:nvPicPr>
          <p:cNvPr id="1028" name="Picture 4" descr="Deloitte Logo, history, meaning, symbol, PNG">
            <a:extLst>
              <a:ext uri="{FF2B5EF4-FFF2-40B4-BE49-F238E27FC236}">
                <a16:creationId xmlns:a16="http://schemas.microsoft.com/office/drawing/2014/main" id="{56165BE6-D5A4-4C8C-A1C6-85B0BDDED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154" y="966788"/>
            <a:ext cx="1658357" cy="92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46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6E8E-205F-43B4-B60E-0F9AD709E484}"/>
              </a:ext>
            </a:extLst>
          </p:cNvPr>
          <p:cNvSpPr>
            <a:spLocks noGrp="1"/>
          </p:cNvSpPr>
          <p:nvPr>
            <p:ph type="title"/>
          </p:nvPr>
        </p:nvSpPr>
        <p:spPr/>
        <p:txBody>
          <a:bodyPr/>
          <a:lstStyle/>
          <a:p>
            <a:r>
              <a:rPr lang="en-US" dirty="0"/>
              <a:t>				Value added from audit analytics</a:t>
            </a:r>
          </a:p>
        </p:txBody>
      </p:sp>
      <p:sp>
        <p:nvSpPr>
          <p:cNvPr id="3" name="Content Placeholder 2">
            <a:extLst>
              <a:ext uri="{FF2B5EF4-FFF2-40B4-BE49-F238E27FC236}">
                <a16:creationId xmlns:a16="http://schemas.microsoft.com/office/drawing/2014/main" id="{7600E56C-7366-474F-85C7-E19CB6A95710}"/>
              </a:ext>
            </a:extLst>
          </p:cNvPr>
          <p:cNvSpPr>
            <a:spLocks noGrp="1"/>
          </p:cNvSpPr>
          <p:nvPr>
            <p:ph idx="1"/>
          </p:nvPr>
        </p:nvSpPr>
        <p:spPr/>
        <p:txBody>
          <a:bodyPr/>
          <a:lstStyle/>
          <a:p>
            <a:r>
              <a:rPr lang="en-US" i="1" dirty="0"/>
              <a:t>Clients now expect an audit to not only involve risk assessments but are also </a:t>
            </a:r>
            <a:r>
              <a:rPr lang="en-US" b="1" i="1" dirty="0"/>
              <a:t>looking for the audit to highlight potential areas of operational and business improvements. </a:t>
            </a:r>
            <a:r>
              <a:rPr lang="en-US" i="1" dirty="0"/>
              <a:t>Analytical based approaches can assist to refine the focus of the audit to pinpoint areas of true risk and also potential reward, allowing audit teams to move from a platform of solely looking back to providing </a:t>
            </a:r>
            <a:r>
              <a:rPr lang="en-US" b="1" i="1" dirty="0">
                <a:highlight>
                  <a:srgbClr val="FFFF00"/>
                </a:highlight>
              </a:rPr>
              <a:t>insight</a:t>
            </a:r>
            <a:r>
              <a:rPr lang="en-US" i="1" dirty="0"/>
              <a:t> into the organization. </a:t>
            </a:r>
          </a:p>
          <a:p>
            <a:r>
              <a:rPr lang="en-US" i="1" dirty="0"/>
              <a:t>Leveraging the power of analytics, the result of audit activities can produce insights and conclusions that </a:t>
            </a:r>
            <a:r>
              <a:rPr lang="en-US" b="1" i="1" dirty="0"/>
              <a:t>help decision makers take action quickly and make more effective, timely decisions.</a:t>
            </a:r>
          </a:p>
        </p:txBody>
      </p:sp>
      <p:sp>
        <p:nvSpPr>
          <p:cNvPr id="4" name="Slide Number Placeholder 3">
            <a:extLst>
              <a:ext uri="{FF2B5EF4-FFF2-40B4-BE49-F238E27FC236}">
                <a16:creationId xmlns:a16="http://schemas.microsoft.com/office/drawing/2014/main" id="{7659614E-80C3-45B0-B8A9-458E0566EBA1}"/>
              </a:ext>
            </a:extLst>
          </p:cNvPr>
          <p:cNvSpPr>
            <a:spLocks noGrp="1"/>
          </p:cNvSpPr>
          <p:nvPr>
            <p:ph type="sldNum" sz="quarter" idx="10"/>
          </p:nvPr>
        </p:nvSpPr>
        <p:spPr/>
        <p:txBody>
          <a:bodyPr/>
          <a:lstStyle/>
          <a:p>
            <a:fld id="{4B1EB396-A6B2-4B80-84DA-DD098F88C46B}" type="slidenum">
              <a:rPr lang="en-US" altLang="en-US" smtClean="0"/>
              <a:pPr/>
              <a:t>7</a:t>
            </a:fld>
            <a:endParaRPr lang="en-US" altLang="en-US" dirty="0"/>
          </a:p>
        </p:txBody>
      </p:sp>
      <p:pic>
        <p:nvPicPr>
          <p:cNvPr id="6" name="Picture 4" descr="Deloitte Logo, history, meaning, symbol, PNG">
            <a:extLst>
              <a:ext uri="{FF2B5EF4-FFF2-40B4-BE49-F238E27FC236}">
                <a16:creationId xmlns:a16="http://schemas.microsoft.com/office/drawing/2014/main" id="{CE9A11D0-01C1-48C6-BBAA-0C2E90F12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94" y="966788"/>
            <a:ext cx="1658357" cy="92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85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984F-F111-4C10-9F43-7AB676CF9F27}"/>
              </a:ext>
            </a:extLst>
          </p:cNvPr>
          <p:cNvSpPr>
            <a:spLocks noGrp="1"/>
          </p:cNvSpPr>
          <p:nvPr>
            <p:ph type="title"/>
          </p:nvPr>
        </p:nvSpPr>
        <p:spPr/>
        <p:txBody>
          <a:bodyPr/>
          <a:lstStyle/>
          <a:p>
            <a:r>
              <a:rPr lang="en-US" dirty="0"/>
              <a:t>				Transforming audit with analytics</a:t>
            </a:r>
          </a:p>
        </p:txBody>
      </p:sp>
      <p:sp>
        <p:nvSpPr>
          <p:cNvPr id="3" name="Content Placeholder 2">
            <a:extLst>
              <a:ext uri="{FF2B5EF4-FFF2-40B4-BE49-F238E27FC236}">
                <a16:creationId xmlns:a16="http://schemas.microsoft.com/office/drawing/2014/main" id="{A29AAA14-6FC9-4E9B-A872-4F718B035392}"/>
              </a:ext>
            </a:extLst>
          </p:cNvPr>
          <p:cNvSpPr>
            <a:spLocks noGrp="1"/>
          </p:cNvSpPr>
          <p:nvPr>
            <p:ph idx="1"/>
          </p:nvPr>
        </p:nvSpPr>
        <p:spPr/>
        <p:txBody>
          <a:bodyPr/>
          <a:lstStyle/>
          <a:p>
            <a:r>
              <a:rPr lang="en-US" i="1" dirty="0"/>
              <a:t>As the surge of organizational and transactional data continues, conventional auditing approaches can’t keep up with the information influx. Increasingly, financial and operational transactions are moving online, expanding the array of variables to analyze, outliers to identify, and trends and patterns to make sense of. Advanced audit analytics capabilities bring greater </a:t>
            </a:r>
            <a:r>
              <a:rPr lang="en-US" b="1" i="1" dirty="0">
                <a:highlight>
                  <a:srgbClr val="FF00FF"/>
                </a:highlight>
              </a:rPr>
              <a:t>value</a:t>
            </a:r>
            <a:r>
              <a:rPr lang="en-US" i="1" dirty="0"/>
              <a:t> to external audit processes by supporting</a:t>
            </a:r>
            <a:r>
              <a:rPr lang="en-US" b="1" i="1" dirty="0"/>
              <a:t> the analysis of large data sets and revealing more granular </a:t>
            </a:r>
            <a:r>
              <a:rPr lang="en-US" b="1" i="1" dirty="0">
                <a:highlight>
                  <a:srgbClr val="FFFF00"/>
                </a:highlight>
              </a:rPr>
              <a:t>insights</a:t>
            </a:r>
            <a:r>
              <a:rPr lang="en-US" i="1" dirty="0"/>
              <a:t>.</a:t>
            </a:r>
          </a:p>
          <a:p>
            <a:r>
              <a:rPr lang="en-US" i="1" dirty="0">
                <a:highlight>
                  <a:srgbClr val="00FFFF"/>
                </a:highlight>
                <a:hlinkClick r:id="rId2"/>
              </a:rPr>
              <a:t>https://www2.deloitte.com/us/en/pages/deloitte-analytics/articles/us-the-power-of-advanced-audit-analytics.html</a:t>
            </a:r>
            <a:r>
              <a:rPr lang="en-US" i="1" dirty="0">
                <a:highlight>
                  <a:srgbClr val="00FFFF"/>
                </a:highlight>
              </a:rPr>
              <a:t> </a:t>
            </a:r>
          </a:p>
        </p:txBody>
      </p:sp>
      <p:sp>
        <p:nvSpPr>
          <p:cNvPr id="4" name="Slide Number Placeholder 3">
            <a:extLst>
              <a:ext uri="{FF2B5EF4-FFF2-40B4-BE49-F238E27FC236}">
                <a16:creationId xmlns:a16="http://schemas.microsoft.com/office/drawing/2014/main" id="{E5048C7E-044C-4127-B769-5D3CED132F7F}"/>
              </a:ext>
            </a:extLst>
          </p:cNvPr>
          <p:cNvSpPr>
            <a:spLocks noGrp="1"/>
          </p:cNvSpPr>
          <p:nvPr>
            <p:ph type="sldNum" sz="quarter" idx="10"/>
          </p:nvPr>
        </p:nvSpPr>
        <p:spPr/>
        <p:txBody>
          <a:bodyPr/>
          <a:lstStyle/>
          <a:p>
            <a:fld id="{4B1EB396-A6B2-4B80-84DA-DD098F88C46B}" type="slidenum">
              <a:rPr lang="en-US" altLang="en-US" smtClean="0"/>
              <a:pPr/>
              <a:t>8</a:t>
            </a:fld>
            <a:endParaRPr lang="en-US" altLang="en-US" dirty="0"/>
          </a:p>
        </p:txBody>
      </p:sp>
      <p:pic>
        <p:nvPicPr>
          <p:cNvPr id="5" name="Picture 4" descr="Deloitte Logo, history, meaning, symbol, PNG">
            <a:extLst>
              <a:ext uri="{FF2B5EF4-FFF2-40B4-BE49-F238E27FC236}">
                <a16:creationId xmlns:a16="http://schemas.microsoft.com/office/drawing/2014/main" id="{B14D68F5-2C3A-41BA-91EA-5273E254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65" y="966788"/>
            <a:ext cx="1658357" cy="92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29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79DC-EBCA-54E5-FC6D-F254B88AC089}"/>
              </a:ext>
            </a:extLst>
          </p:cNvPr>
          <p:cNvSpPr>
            <a:spLocks noGrp="1"/>
          </p:cNvSpPr>
          <p:nvPr>
            <p:ph type="title"/>
          </p:nvPr>
        </p:nvSpPr>
        <p:spPr/>
        <p:txBody>
          <a:bodyPr/>
          <a:lstStyle/>
          <a:p>
            <a:r>
              <a:rPr lang="en-US" dirty="0"/>
              <a:t>Grounded research</a:t>
            </a:r>
          </a:p>
        </p:txBody>
      </p:sp>
      <p:sp>
        <p:nvSpPr>
          <p:cNvPr id="3" name="Content Placeholder 2">
            <a:extLst>
              <a:ext uri="{FF2B5EF4-FFF2-40B4-BE49-F238E27FC236}">
                <a16:creationId xmlns:a16="http://schemas.microsoft.com/office/drawing/2014/main" id="{75823540-E109-44F5-9D1D-0267A06934CD}"/>
              </a:ext>
            </a:extLst>
          </p:cNvPr>
          <p:cNvSpPr>
            <a:spLocks noGrp="1"/>
          </p:cNvSpPr>
          <p:nvPr>
            <p:ph idx="1"/>
          </p:nvPr>
        </p:nvSpPr>
        <p:spPr/>
        <p:txBody>
          <a:bodyPr/>
          <a:lstStyle/>
          <a:p>
            <a:r>
              <a:rPr lang="en-US" i="1" dirty="0"/>
              <a:t>The use of analytics at EY is guided by one principle: it is not about tools looking for issues, but about our auditors considering what the analyzed data means and assessing its implication to the audit.</a:t>
            </a:r>
          </a:p>
          <a:p>
            <a:r>
              <a:rPr lang="en-US" i="1" dirty="0"/>
              <a:t>We take an analytics-driven approach to audit that allows us to provide </a:t>
            </a:r>
            <a:r>
              <a:rPr lang="en-US" b="1" i="1" dirty="0"/>
              <a:t>better-quality, deeper </a:t>
            </a:r>
            <a:r>
              <a:rPr lang="en-US" b="1" i="1" dirty="0">
                <a:highlight>
                  <a:srgbClr val="FFFF00"/>
                </a:highlight>
              </a:rPr>
              <a:t>insights</a:t>
            </a:r>
            <a:r>
              <a:rPr lang="en-US" b="1" i="1" dirty="0"/>
              <a:t> </a:t>
            </a:r>
            <a:r>
              <a:rPr lang="en-US" i="1" dirty="0"/>
              <a:t>and more client-relevant audits, as well as exercise a higher level of professional skepticism.</a:t>
            </a:r>
          </a:p>
          <a:p>
            <a:r>
              <a:rPr lang="en-US" dirty="0">
                <a:hlinkClick r:id="rId2"/>
              </a:rPr>
              <a:t>https://www.ey.com/en_be/audit/how-analytics-is-transforming-our-audits</a:t>
            </a:r>
            <a:r>
              <a:rPr lang="en-US" dirty="0"/>
              <a:t> </a:t>
            </a:r>
          </a:p>
          <a:p>
            <a:endParaRPr lang="en-US" dirty="0"/>
          </a:p>
        </p:txBody>
      </p:sp>
      <p:sp>
        <p:nvSpPr>
          <p:cNvPr id="4" name="Slide Number Placeholder 3">
            <a:extLst>
              <a:ext uri="{FF2B5EF4-FFF2-40B4-BE49-F238E27FC236}">
                <a16:creationId xmlns:a16="http://schemas.microsoft.com/office/drawing/2014/main" id="{4007943C-0BA8-49AE-ADF0-5CA8407D34BB}"/>
              </a:ext>
            </a:extLst>
          </p:cNvPr>
          <p:cNvSpPr>
            <a:spLocks noGrp="1"/>
          </p:cNvSpPr>
          <p:nvPr>
            <p:ph type="sldNum" sz="quarter" idx="10"/>
          </p:nvPr>
        </p:nvSpPr>
        <p:spPr/>
        <p:txBody>
          <a:bodyPr/>
          <a:lstStyle/>
          <a:p>
            <a:fld id="{4B1EB396-A6B2-4B80-84DA-DD098F88C46B}" type="slidenum">
              <a:rPr lang="en-US" altLang="en-US" smtClean="0"/>
              <a:pPr/>
              <a:t>9</a:t>
            </a:fld>
            <a:endParaRPr lang="en-US" altLang="en-US" dirty="0"/>
          </a:p>
        </p:txBody>
      </p:sp>
      <p:pic>
        <p:nvPicPr>
          <p:cNvPr id="2050" name="Picture 2" descr="Ernst &amp; Young - Wikipedia">
            <a:extLst>
              <a:ext uri="{FF2B5EF4-FFF2-40B4-BE49-F238E27FC236}">
                <a16:creationId xmlns:a16="http://schemas.microsoft.com/office/drawing/2014/main" id="{9C16FF21-18B5-4CE8-813C-9B55C11ECE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3120" y="970958"/>
            <a:ext cx="866124" cy="86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50577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969696"/>
        </a:lt2>
        <a:accent1>
          <a:srgbClr val="FBDF53"/>
        </a:accent1>
        <a:accent2>
          <a:srgbClr val="FF9966"/>
        </a:accent2>
        <a:accent3>
          <a:srgbClr val="AAAAAA"/>
        </a:accent3>
        <a:accent4>
          <a:srgbClr val="DADADA"/>
        </a:accent4>
        <a:accent5>
          <a:srgbClr val="FDECB3"/>
        </a:accent5>
        <a:accent6>
          <a:srgbClr val="E78A5C"/>
        </a:accent6>
        <a:hlink>
          <a:srgbClr val="CC3300"/>
        </a:hlink>
        <a:folHlink>
          <a:srgbClr val="996600"/>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99CCFF"/>
        </a:accent1>
        <a:accent2>
          <a:srgbClr val="CCCCFF"/>
        </a:accent2>
        <a:accent3>
          <a:srgbClr val="AAAAAA"/>
        </a:accent3>
        <a:accent4>
          <a:srgbClr val="DADADA"/>
        </a:accent4>
        <a:accent5>
          <a:srgbClr val="CAE2FF"/>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DEF6F1"/>
        </a:lt1>
        <a:dk2>
          <a:srgbClr val="000000"/>
        </a:dk2>
        <a:lt2>
          <a:srgbClr val="969696"/>
        </a:lt2>
        <a:accent1>
          <a:srgbClr val="FFFFFF"/>
        </a:accent1>
        <a:accent2>
          <a:srgbClr val="8DC6FF"/>
        </a:accent2>
        <a:accent3>
          <a:srgbClr val="AAAAAA"/>
        </a:accent3>
        <a:accent4>
          <a:srgbClr val="BDD2CE"/>
        </a:accent4>
        <a:accent5>
          <a:srgbClr val="FFFFFF"/>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D9"/>
        </a:lt1>
        <a:dk2>
          <a:srgbClr val="000000"/>
        </a:dk2>
        <a:lt2>
          <a:srgbClr val="777777"/>
        </a:lt2>
        <a:accent1>
          <a:srgbClr val="FFFFF7"/>
        </a:accent1>
        <a:accent2>
          <a:srgbClr val="33CCCC"/>
        </a:accent2>
        <a:accent3>
          <a:srgbClr val="AAAAAA"/>
        </a:accent3>
        <a:accent4>
          <a:srgbClr val="DADAB9"/>
        </a:accent4>
        <a:accent5>
          <a:srgbClr val="FFFFFA"/>
        </a:accent5>
        <a:accent6>
          <a:srgbClr val="2DB9B9"/>
        </a:accent6>
        <a:hlink>
          <a:srgbClr val="FF5050"/>
        </a:hlink>
        <a:folHlink>
          <a:srgbClr val="FF9900"/>
        </a:folHlink>
      </a:clrScheme>
      <a:clrMap bg1="dk2" tx1="lt1" bg2="dk1" tx2="lt2" accent1="accent1" accent2="accent2" accent3="accent3" accent4="accent4" accent5="accent5" accent6="accent6" hlink="hlink" folHlink="folHlink"/>
    </a:extraClrScheme>
    <a:extraClrScheme>
      <a:clrScheme name="Office Theme 7">
        <a:dk1>
          <a:srgbClr val="008080"/>
        </a:dk1>
        <a:lt1>
          <a:srgbClr val="FFFFFF"/>
        </a:lt1>
        <a:dk2>
          <a:srgbClr val="005A58"/>
        </a:dk2>
        <a:lt2>
          <a:srgbClr val="FFFF99"/>
        </a:lt2>
        <a:accent1>
          <a:srgbClr val="006462"/>
        </a:accent1>
        <a:accent2>
          <a:srgbClr val="6D6FC7"/>
        </a:accent2>
        <a:accent3>
          <a:srgbClr val="FFFFFF"/>
        </a:accent3>
        <a:accent4>
          <a:srgbClr val="006C6C"/>
        </a:accent4>
        <a:accent5>
          <a:srgbClr val="AAB8B7"/>
        </a:accent5>
        <a:accent6>
          <a:srgbClr val="6264B4"/>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Office Theme 8">
        <a:dk1>
          <a:srgbClr val="800000"/>
        </a:dk1>
        <a:lt1>
          <a:srgbClr val="FFFFFF"/>
        </a:lt1>
        <a:dk2>
          <a:srgbClr val="5C1F00"/>
        </a:dk2>
        <a:lt2>
          <a:srgbClr val="DFD293"/>
        </a:lt2>
        <a:accent1>
          <a:srgbClr val="CC3300"/>
        </a:accent1>
        <a:accent2>
          <a:srgbClr val="BE7960"/>
        </a:accent2>
        <a:accent3>
          <a:srgbClr val="FFFFFF"/>
        </a:accent3>
        <a:accent4>
          <a:srgbClr val="6C0000"/>
        </a:accent4>
        <a:accent5>
          <a:srgbClr val="E2ADAA"/>
        </a:accent5>
        <a:accent6>
          <a:srgbClr val="AC6D5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Office Theme 9">
        <a:dk1>
          <a:srgbClr val="000099"/>
        </a:dk1>
        <a:lt1>
          <a:srgbClr val="FFFFFF"/>
        </a:lt1>
        <a:dk2>
          <a:srgbClr val="003366"/>
        </a:dk2>
        <a:lt2>
          <a:srgbClr val="CCFFFF"/>
        </a:lt2>
        <a:accent1>
          <a:srgbClr val="3366CC"/>
        </a:accent1>
        <a:accent2>
          <a:srgbClr val="00B000"/>
        </a:accent2>
        <a:accent3>
          <a:srgbClr val="FFFFFF"/>
        </a:accent3>
        <a:accent4>
          <a:srgbClr val="000082"/>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336699"/>
        </a:dk2>
        <a:lt2>
          <a:srgbClr val="E3EBF1"/>
        </a:lt2>
        <a:accent1>
          <a:srgbClr val="003399"/>
        </a:accent1>
        <a:accent2>
          <a:srgbClr val="468A4B"/>
        </a:accent2>
        <a:accent3>
          <a:srgbClr val="FFFF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Office Theme 11">
        <a:dk1>
          <a:srgbClr val="686B5D"/>
        </a:dk1>
        <a:lt1>
          <a:srgbClr val="FFFFFF"/>
        </a:lt1>
        <a:dk2>
          <a:srgbClr val="777777"/>
        </a:dk2>
        <a:lt2>
          <a:srgbClr val="D1D1CB"/>
        </a:lt2>
        <a:accent1>
          <a:srgbClr val="909082"/>
        </a:accent1>
        <a:accent2>
          <a:srgbClr val="809EA8"/>
        </a:accent2>
        <a:accent3>
          <a:srgbClr val="FFFFFF"/>
        </a:accent3>
        <a:accent4>
          <a:srgbClr val="585A4E"/>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Office Theme 12">
        <a:dk1>
          <a:srgbClr val="666699"/>
        </a:dk1>
        <a:lt1>
          <a:srgbClr val="FFFFFF"/>
        </a:lt1>
        <a:dk2>
          <a:srgbClr val="3E3E5C"/>
        </a:dk2>
        <a:lt2>
          <a:srgbClr val="FFFFFF"/>
        </a:lt2>
        <a:accent1>
          <a:srgbClr val="60597B"/>
        </a:accent1>
        <a:accent2>
          <a:srgbClr val="6666FF"/>
        </a:accent2>
        <a:accent3>
          <a:srgbClr val="FFFFFF"/>
        </a:accent3>
        <a:accent4>
          <a:srgbClr val="565682"/>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Office Theme 13">
        <a:dk1>
          <a:srgbClr val="523E26"/>
        </a:dk1>
        <a:lt1>
          <a:srgbClr val="FFFFFF"/>
        </a:lt1>
        <a:dk2>
          <a:srgbClr val="2D2015"/>
        </a:dk2>
        <a:lt2>
          <a:srgbClr val="DFC08D"/>
        </a:lt2>
        <a:accent1>
          <a:srgbClr val="8C7B70"/>
        </a:accent1>
        <a:accent2>
          <a:srgbClr val="8F5F2F"/>
        </a:accent2>
        <a:accent3>
          <a:srgbClr val="FFFFFF"/>
        </a:accent3>
        <a:accent4>
          <a:srgbClr val="45341F"/>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15038</TotalTime>
  <Words>3845</Words>
  <Application>Microsoft Macintosh PowerPoint</Application>
  <PresentationFormat>全屏显示(4:3)</PresentationFormat>
  <Paragraphs>186</Paragraphs>
  <Slides>36</Slides>
  <Notes>0</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36</vt:i4>
      </vt:variant>
    </vt:vector>
  </HeadingPairs>
  <TitlesOfParts>
    <vt:vector size="43" baseType="lpstr">
      <vt:lpstr>Arial</vt:lpstr>
      <vt:lpstr>Calibri</vt:lpstr>
      <vt:lpstr>Open Sans</vt:lpstr>
      <vt:lpstr>Verdana</vt:lpstr>
      <vt:lpstr>Office Theme</vt:lpstr>
      <vt:lpstr>Office Theme</vt:lpstr>
      <vt:lpstr>Office Theme</vt:lpstr>
      <vt:lpstr>   The Marketing by the Big 4 of Big Data Analytics in the External Audit: Evidence and Consequences    </vt:lpstr>
      <vt:lpstr>Overview of the presentation</vt:lpstr>
      <vt:lpstr>What is Big Data Analytics (BDA)?</vt:lpstr>
      <vt:lpstr>Grounded research and revealed preference</vt:lpstr>
      <vt:lpstr>Big 4 no longer resist adoption of technology</vt:lpstr>
      <vt:lpstr>Grounded research </vt:lpstr>
      <vt:lpstr>    Value added from audit analytics</vt:lpstr>
      <vt:lpstr>    Transforming audit with analytics</vt:lpstr>
      <vt:lpstr>Grounded research</vt:lpstr>
      <vt:lpstr>                     Helix platform</vt:lpstr>
      <vt:lpstr>Grounded research</vt:lpstr>
      <vt:lpstr>     Clara</vt:lpstr>
      <vt:lpstr>Grounded research</vt:lpstr>
      <vt:lpstr>      Audit analytic toolset</vt:lpstr>
      <vt:lpstr>Commonalities across the Big-4</vt:lpstr>
      <vt:lpstr>Overcoming hurdles to BDA adoption</vt:lpstr>
      <vt:lpstr>Decreasing costs of implementing BDA</vt:lpstr>
      <vt:lpstr>Extraction an outcome of the wider context of accounting information systems</vt:lpstr>
      <vt:lpstr>This phenomenon has been encountered before</vt:lpstr>
      <vt:lpstr>The implications of BDA technology being dual-use</vt:lpstr>
      <vt:lpstr>What is it that auditors want to achieve with audit analytics?</vt:lpstr>
      <vt:lpstr>BD Audit Analytics       BD Audit Analytics</vt:lpstr>
      <vt:lpstr>Big-4 are explicit about this duality</vt:lpstr>
      <vt:lpstr>What should auditors do with the insights they obtain from the analysis client data?</vt:lpstr>
      <vt:lpstr>BDA being dual use provides a profit opportunity</vt:lpstr>
      <vt:lpstr>       Traditional perspective of         an external audit</vt:lpstr>
      <vt:lpstr>      New perspective of an          external audit</vt:lpstr>
      <vt:lpstr>The audit becomes far more than compliance</vt:lpstr>
      <vt:lpstr>     Canada is perhaps the most explicit about this change in the purpose of the audit</vt:lpstr>
      <vt:lpstr>    Lean In Audit™</vt:lpstr>
      <vt:lpstr>What are the implications of this profound shift in the objectives of the external audit?</vt:lpstr>
      <vt:lpstr>PowerPoint 演示文稿</vt:lpstr>
      <vt:lpstr>Big 4 do not see any restrictions on applying BDA to external audits</vt:lpstr>
      <vt:lpstr>The BDA led transformation of the audit raises numerous issues for research</vt:lpstr>
      <vt:lpstr>Future of BDA</vt:lpstr>
      <vt:lpstr>Concluding thoughts: Two ways to sell BDA in an audit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eburris</dc:creator>
  <cp:lastModifiedBy>Qingman Wu</cp:lastModifiedBy>
  <cp:revision>77</cp:revision>
  <dcterms:created xsi:type="dcterms:W3CDTF">2007-03-28T02:32:19Z</dcterms:created>
  <dcterms:modified xsi:type="dcterms:W3CDTF">2023-05-04T09:07:49Z</dcterms:modified>
</cp:coreProperties>
</file>